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726" r:id="rId2"/>
  </p:sldMasterIdLst>
  <p:notesMasterIdLst>
    <p:notesMasterId r:id="rId29"/>
  </p:notesMasterIdLst>
  <p:handoutMasterIdLst>
    <p:handoutMasterId r:id="rId30"/>
  </p:handoutMasterIdLst>
  <p:sldIdLst>
    <p:sldId id="429" r:id="rId3"/>
    <p:sldId id="430" r:id="rId4"/>
    <p:sldId id="431" r:id="rId5"/>
    <p:sldId id="421" r:id="rId6"/>
    <p:sldId id="404" r:id="rId7"/>
    <p:sldId id="393" r:id="rId8"/>
    <p:sldId id="392" r:id="rId9"/>
    <p:sldId id="399" r:id="rId10"/>
    <p:sldId id="398" r:id="rId11"/>
    <p:sldId id="397" r:id="rId12"/>
    <p:sldId id="402" r:id="rId13"/>
    <p:sldId id="427" r:id="rId14"/>
    <p:sldId id="412" r:id="rId15"/>
    <p:sldId id="415" r:id="rId16"/>
    <p:sldId id="422" r:id="rId17"/>
    <p:sldId id="416" r:id="rId18"/>
    <p:sldId id="417" r:id="rId19"/>
    <p:sldId id="418" r:id="rId20"/>
    <p:sldId id="428" r:id="rId21"/>
    <p:sldId id="423" r:id="rId22"/>
    <p:sldId id="426" r:id="rId23"/>
    <p:sldId id="414" r:id="rId24"/>
    <p:sldId id="413" r:id="rId25"/>
    <p:sldId id="390" r:id="rId26"/>
    <p:sldId id="409" r:id="rId27"/>
    <p:sldId id="420" r:id="rId28"/>
  </p:sldIdLst>
  <p:sldSz cx="9144000" cy="6858000" type="screen4x3"/>
  <p:notesSz cx="7099300" cy="10234613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Šipošová | NHF EU v Bratislave" initials="JŠ|NEvB" lastIdx="1" clrIdx="0">
    <p:extLst>
      <p:ext uri="{19B8F6BF-5375-455C-9EA6-DF929625EA0E}">
        <p15:presenceInfo xmlns:p15="http://schemas.microsoft.com/office/powerpoint/2012/main" userId="Jana Šipošová | NHF EU v Bratislav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6474" autoAdjust="0"/>
  </p:normalViewPr>
  <p:slideViewPr>
    <p:cSldViewPr>
      <p:cViewPr varScale="1">
        <p:scale>
          <a:sx n="58" d="100"/>
          <a:sy n="58" d="100"/>
        </p:scale>
        <p:origin x="217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5" d="100"/>
          <a:sy n="75" d="100"/>
        </p:scale>
        <p:origin x="-2160" y="-78"/>
      </p:cViewPr>
      <p:guideLst>
        <p:guide orient="horz" pos="2880"/>
        <p:guide pos="2160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18T14:45:05.382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18T14:45:05.382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ayoa.com/" TargetMode="External"/><Relationship Id="rId2" Type="http://schemas.openxmlformats.org/officeDocument/2006/relationships/hyperlink" Target="https://miro.com/app/dashboard/" TargetMode="External"/><Relationship Id="rId1" Type="http://schemas.openxmlformats.org/officeDocument/2006/relationships/slide" Target="../slides/slide13.xml"/><Relationship Id="rId4" Type="http://schemas.openxmlformats.org/officeDocument/2006/relationships/hyperlink" Target="https://www.mindmeister.com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meister.com/" TargetMode="External"/><Relationship Id="rId2" Type="http://schemas.openxmlformats.org/officeDocument/2006/relationships/hyperlink" Target="https://app.ayoa.com/" TargetMode="External"/><Relationship Id="rId1" Type="http://schemas.openxmlformats.org/officeDocument/2006/relationships/hyperlink" Target="https://miro.com/app/dashboard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9B467-1C0E-4CFF-BD9A-5E3507746EDF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sk-SK"/>
        </a:p>
      </dgm:t>
    </dgm:pt>
    <dgm:pt modelId="{9BF61E99-AEC3-437C-9A9B-D4007E9B876E}">
      <dgm:prSet phldrT="[Text]"/>
      <dgm:spPr/>
      <dgm:t>
        <a:bodyPr/>
        <a:lstStyle/>
        <a:p>
          <a:r>
            <a:rPr lang="sk-SK" dirty="0" err="1" smtClean="0"/>
            <a:t>Offline</a:t>
          </a:r>
          <a:endParaRPr lang="sk-SK" dirty="0" smtClean="0"/>
        </a:p>
        <a:p>
          <a:endParaRPr lang="sk-SK" dirty="0" smtClean="0"/>
        </a:p>
        <a:p>
          <a:r>
            <a:rPr lang="sk-SK" dirty="0" err="1" smtClean="0">
              <a:hlinkClick xmlns:r="http://schemas.openxmlformats.org/officeDocument/2006/relationships" r:id="rId1" action="ppaction://hlinksldjump"/>
            </a:rPr>
            <a:t>freemind</a:t>
          </a:r>
          <a:endParaRPr lang="sk-SK" dirty="0" smtClean="0"/>
        </a:p>
      </dgm:t>
    </dgm:pt>
    <dgm:pt modelId="{872A6F72-DB0B-4C23-8513-AF9AD20DB439}" type="parTrans" cxnId="{6ECB6064-812C-421A-B5F6-9BC8CEFD8C6C}">
      <dgm:prSet/>
      <dgm:spPr/>
      <dgm:t>
        <a:bodyPr/>
        <a:lstStyle/>
        <a:p>
          <a:endParaRPr lang="sk-SK"/>
        </a:p>
      </dgm:t>
    </dgm:pt>
    <dgm:pt modelId="{E0A7796B-0215-4345-960E-9338442ECFB8}" type="sibTrans" cxnId="{6ECB6064-812C-421A-B5F6-9BC8CEFD8C6C}">
      <dgm:prSet/>
      <dgm:spPr/>
      <dgm:t>
        <a:bodyPr/>
        <a:lstStyle/>
        <a:p>
          <a:endParaRPr lang="sk-SK"/>
        </a:p>
      </dgm:t>
    </dgm:pt>
    <dgm:pt modelId="{7DF25A13-7284-4D19-AD4A-7D330A61335A}">
      <dgm:prSet phldrT="[Text]"/>
      <dgm:spPr/>
      <dgm:t>
        <a:bodyPr/>
        <a:lstStyle/>
        <a:p>
          <a:r>
            <a:rPr lang="sk-SK" dirty="0" smtClean="0"/>
            <a:t>Online</a:t>
          </a:r>
        </a:p>
        <a:p>
          <a:r>
            <a:rPr lang="sk-SK" dirty="0" smtClean="0">
              <a:hlinkClick xmlns:r="http://schemas.openxmlformats.org/officeDocument/2006/relationships" r:id="rId2"/>
            </a:rPr>
            <a:t>Miro</a:t>
          </a:r>
          <a:endParaRPr lang="sk-SK" dirty="0" smtClean="0">
            <a:hlinkClick xmlns:r="http://schemas.openxmlformats.org/officeDocument/2006/relationships" r:id="rId3"/>
          </a:endParaRPr>
        </a:p>
        <a:p>
          <a:r>
            <a:rPr lang="sk-SK" dirty="0" err="1" smtClean="0">
              <a:hlinkClick xmlns:r="http://schemas.openxmlformats.org/officeDocument/2006/relationships" r:id="rId3"/>
            </a:rPr>
            <a:t>Ayoa</a:t>
          </a:r>
          <a:endParaRPr lang="sk-SK" dirty="0" smtClean="0"/>
        </a:p>
        <a:p>
          <a:r>
            <a:rPr lang="sk-SK" dirty="0" err="1" smtClean="0">
              <a:hlinkClick xmlns:r="http://schemas.openxmlformats.org/officeDocument/2006/relationships" r:id="rId4"/>
            </a:rPr>
            <a:t>Mindmeister</a:t>
          </a:r>
          <a:endParaRPr lang="sk-SK" dirty="0"/>
        </a:p>
      </dgm:t>
    </dgm:pt>
    <dgm:pt modelId="{4DB2981E-F5E4-4E82-83CD-49D7AF4A7088}" type="parTrans" cxnId="{947672F8-DE68-49A0-8340-DC3750B372B9}">
      <dgm:prSet/>
      <dgm:spPr/>
      <dgm:t>
        <a:bodyPr/>
        <a:lstStyle/>
        <a:p>
          <a:endParaRPr lang="sk-SK"/>
        </a:p>
      </dgm:t>
    </dgm:pt>
    <dgm:pt modelId="{C68F1290-D429-46A0-B9F1-8DCC6F91FA51}" type="sibTrans" cxnId="{947672F8-DE68-49A0-8340-DC3750B372B9}">
      <dgm:prSet/>
      <dgm:spPr/>
      <dgm:t>
        <a:bodyPr/>
        <a:lstStyle/>
        <a:p>
          <a:endParaRPr lang="sk-SK"/>
        </a:p>
      </dgm:t>
    </dgm:pt>
    <dgm:pt modelId="{DBD2B852-54E5-46C7-9DE7-1D64F3422D9F}" type="pres">
      <dgm:prSet presAssocID="{24E9B467-1C0E-4CFF-BD9A-5E3507746E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DB4C635-441B-42E8-BF04-183A4C1F1776}" type="pres">
      <dgm:prSet presAssocID="{7DF25A13-7284-4D19-AD4A-7D330A61335A}" presName="node" presStyleLbl="node1" presStyleIdx="0" presStyleCnt="2" custLinFactY="14847" custLinFactNeighborX="55868" custLinFactNeighborY="1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1991173-0C90-49EE-A405-49E25F4B3AC7}" type="pres">
      <dgm:prSet presAssocID="{C68F1290-D429-46A0-B9F1-8DCC6F91FA51}" presName="sibTrans" presStyleCnt="0"/>
      <dgm:spPr/>
    </dgm:pt>
    <dgm:pt modelId="{C2EFC4E8-8AA6-4FDC-A951-BFB9A527A446}" type="pres">
      <dgm:prSet presAssocID="{9BF61E99-AEC3-437C-9A9B-D4007E9B876E}" presName="node" presStyleLbl="node1" presStyleIdx="1" presStyleCnt="2" custLinFactY="-6803" custLinFactNeighborX="-55868" custLinFactNeighborY="-1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A7799DBC-CB20-438F-9B57-779B1F26E06C}" type="presOf" srcId="{24E9B467-1C0E-4CFF-BD9A-5E3507746EDF}" destId="{DBD2B852-54E5-46C7-9DE7-1D64F3422D9F}" srcOrd="0" destOrd="0" presId="urn:microsoft.com/office/officeart/2005/8/layout/default"/>
    <dgm:cxn modelId="{947672F8-DE68-49A0-8340-DC3750B372B9}" srcId="{24E9B467-1C0E-4CFF-BD9A-5E3507746EDF}" destId="{7DF25A13-7284-4D19-AD4A-7D330A61335A}" srcOrd="0" destOrd="0" parTransId="{4DB2981E-F5E4-4E82-83CD-49D7AF4A7088}" sibTransId="{C68F1290-D429-46A0-B9F1-8DCC6F91FA51}"/>
    <dgm:cxn modelId="{A358428E-D694-4BCA-81F9-866C6C9C6633}" type="presOf" srcId="{9BF61E99-AEC3-437C-9A9B-D4007E9B876E}" destId="{C2EFC4E8-8AA6-4FDC-A951-BFB9A527A446}" srcOrd="0" destOrd="0" presId="urn:microsoft.com/office/officeart/2005/8/layout/default"/>
    <dgm:cxn modelId="{C549CB7A-52AD-4277-9E3F-F0393D049DCA}" type="presOf" srcId="{7DF25A13-7284-4D19-AD4A-7D330A61335A}" destId="{8DB4C635-441B-42E8-BF04-183A4C1F1776}" srcOrd="0" destOrd="0" presId="urn:microsoft.com/office/officeart/2005/8/layout/default"/>
    <dgm:cxn modelId="{6ECB6064-812C-421A-B5F6-9BC8CEFD8C6C}" srcId="{24E9B467-1C0E-4CFF-BD9A-5E3507746EDF}" destId="{9BF61E99-AEC3-437C-9A9B-D4007E9B876E}" srcOrd="1" destOrd="0" parTransId="{872A6F72-DB0B-4C23-8513-AF9AD20DB439}" sibTransId="{E0A7796B-0215-4345-960E-9338442ECFB8}"/>
    <dgm:cxn modelId="{F01B3896-5FB3-41E3-B1B9-B387854D35AC}" type="presParOf" srcId="{DBD2B852-54E5-46C7-9DE7-1D64F3422D9F}" destId="{8DB4C635-441B-42E8-BF04-183A4C1F1776}" srcOrd="0" destOrd="0" presId="urn:microsoft.com/office/officeart/2005/8/layout/default"/>
    <dgm:cxn modelId="{8B866606-FE37-4BBF-B058-DA8AFD8593AF}" type="presParOf" srcId="{DBD2B852-54E5-46C7-9DE7-1D64F3422D9F}" destId="{21991173-0C90-49EE-A405-49E25F4B3AC7}" srcOrd="1" destOrd="0" presId="urn:microsoft.com/office/officeart/2005/8/layout/default"/>
    <dgm:cxn modelId="{85743342-C431-45FE-A78D-8B5800D9CE22}" type="presParOf" srcId="{DBD2B852-54E5-46C7-9DE7-1D64F3422D9F}" destId="{C2EFC4E8-8AA6-4FDC-A951-BFB9A527A44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4C635-441B-42E8-BF04-183A4C1F1776}">
      <dsp:nvSpPr>
        <dsp:cNvPr id="0" name=""/>
        <dsp:cNvSpPr/>
      </dsp:nvSpPr>
      <dsp:spPr>
        <a:xfrm>
          <a:off x="4178151" y="2680069"/>
          <a:ext cx="3886744" cy="23320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 smtClean="0"/>
            <a:t>Online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 smtClean="0">
              <a:hlinkClick xmlns:r="http://schemas.openxmlformats.org/officeDocument/2006/relationships" r:id="rId1"/>
            </a:rPr>
            <a:t>Miro</a:t>
          </a:r>
          <a:endParaRPr lang="sk-SK" sz="2900" kern="1200" dirty="0" smtClean="0">
            <a:hlinkClick xmlns:r="http://schemas.openxmlformats.org/officeDocument/2006/relationships" r:id="rId2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 err="1" smtClean="0">
              <a:hlinkClick xmlns:r="http://schemas.openxmlformats.org/officeDocument/2006/relationships" r:id="rId2"/>
            </a:rPr>
            <a:t>Ayoa</a:t>
          </a:r>
          <a:endParaRPr lang="sk-SK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 err="1" smtClean="0">
              <a:hlinkClick xmlns:r="http://schemas.openxmlformats.org/officeDocument/2006/relationships" r:id="rId3"/>
            </a:rPr>
            <a:t>Mindmeister</a:t>
          </a:r>
          <a:endParaRPr lang="sk-SK" sz="2900" kern="1200" dirty="0"/>
        </a:p>
      </dsp:txBody>
      <dsp:txXfrm>
        <a:off x="4178151" y="2680069"/>
        <a:ext cx="3886744" cy="2332046"/>
      </dsp:txXfrm>
    </dsp:sp>
    <dsp:sp modelId="{C2EFC4E8-8AA6-4FDC-A951-BFB9A527A446}">
      <dsp:nvSpPr>
        <dsp:cNvPr id="0" name=""/>
        <dsp:cNvSpPr/>
      </dsp:nvSpPr>
      <dsp:spPr>
        <a:xfrm>
          <a:off x="0" y="231809"/>
          <a:ext cx="3886744" cy="23320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 err="1" smtClean="0"/>
            <a:t>Offline</a:t>
          </a:r>
          <a:endParaRPr lang="sk-SK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 err="1" smtClean="0">
              <a:hlinkClick xmlns:r="http://schemas.openxmlformats.org/officeDocument/2006/relationships" r:id="" action="ppaction://hlinksldjump"/>
            </a:rPr>
            <a:t>freemind</a:t>
          </a:r>
          <a:endParaRPr lang="sk-SK" sz="2900" kern="1200" dirty="0" smtClean="0"/>
        </a:p>
      </dsp:txBody>
      <dsp:txXfrm>
        <a:off x="0" y="231809"/>
        <a:ext cx="3886744" cy="2332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B130952D-4FAC-40FE-8107-3C0609A7A28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11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Kliknite sem a upravte štýly predlohy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Tretia úroveň</a:t>
            </a:r>
          </a:p>
          <a:p>
            <a:pPr lvl="3"/>
            <a:r>
              <a:rPr lang="en-US" noProof="0" smtClean="0"/>
              <a:t>Štvrtá úroveň</a:t>
            </a:r>
          </a:p>
          <a:p>
            <a:pPr lvl="4"/>
            <a:r>
              <a:rPr lang="en-US" noProof="0" smtClean="0"/>
              <a:t>Piata úroveň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BE834739-934C-4B09-9A32-A40EDEBE9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47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A814D-62E6-46EE-84D0-6581B97E5A9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88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https://learningapps.org/</a:t>
            </a:r>
          </a:p>
          <a:p>
            <a:endParaRPr lang="sk-SK" dirty="0" smtClean="0"/>
          </a:p>
          <a:p>
            <a:r>
              <a:rPr lang="sk-SK" dirty="0" smtClean="0"/>
              <a:t>https://www.youtube.com/watch?v=hZ_tVQQMlQM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34739-934C-4B09-9A32-A40EDEBE92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93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Po</a:t>
            </a:r>
            <a:r>
              <a:rPr lang="sk-SK" baseline="0" dirty="0" smtClean="0"/>
              <a:t> vytvorení databázy pojmov v pároch (pojem + definícia; pojem + pojem; pojem + skratka), je možné vytvárať rôzne cvičenia s použitím týchto párov, napr. pexeso, testové otázky, obesenec a pod.</a:t>
            </a:r>
          </a:p>
          <a:p>
            <a:r>
              <a:rPr lang="sk-SK" baseline="0" dirty="0" smtClean="0"/>
              <a:t>Je nutné sa ale na začiatku zaregistrovať.</a:t>
            </a:r>
          </a:p>
          <a:p>
            <a:endParaRPr lang="sk-SK" baseline="0" dirty="0" smtClean="0"/>
          </a:p>
          <a:p>
            <a:r>
              <a:rPr lang="sk-SK" baseline="0" dirty="0" smtClean="0"/>
              <a:t>Viac </a:t>
            </a:r>
            <a:r>
              <a:rPr lang="sk-SK" baseline="0" dirty="0" err="1" smtClean="0"/>
              <a:t>info</a:t>
            </a:r>
            <a:r>
              <a:rPr lang="sk-SK" baseline="0" dirty="0" smtClean="0"/>
              <a:t> nájdeme na</a:t>
            </a:r>
            <a:endParaRPr lang="sk-SK" dirty="0" smtClean="0"/>
          </a:p>
          <a:p>
            <a:r>
              <a:rPr lang="sk-SK" dirty="0" smtClean="0"/>
              <a:t>https://www.youtube.com/watch?v=D9nQUNXaAAw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34739-934C-4B09-9A32-A40EDEBE925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74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Wordwall.net</a:t>
            </a:r>
          </a:p>
          <a:p>
            <a:endParaRPr lang="sk-SK" dirty="0" smtClean="0"/>
          </a:p>
          <a:p>
            <a:r>
              <a:rPr lang="sk-SK" dirty="0" smtClean="0"/>
              <a:t>Po registrácii možnosť vytvárať rôzne cvičenia pre konkrétne testové otázky. Je možné pre jednu testovú otázky zvoliť aj viacero typov cvičení.</a:t>
            </a:r>
          </a:p>
          <a:p>
            <a:endParaRPr lang="sk-SK" dirty="0" smtClean="0"/>
          </a:p>
          <a:p>
            <a:r>
              <a:rPr lang="sk-SK" dirty="0" smtClean="0"/>
              <a:t>https://www.youtube.com/watch?v=GwYlo1W84Ko</a:t>
            </a:r>
          </a:p>
          <a:p>
            <a:r>
              <a:rPr lang="sk-SK" dirty="0" smtClean="0"/>
              <a:t>https://www.youtube.com/watch?v=REtT0vdkK5s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34739-934C-4B09-9A32-A40EDEBE92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07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quizlet.com</a:t>
            </a:r>
          </a:p>
          <a:p>
            <a:r>
              <a:rPr lang="sk-SK" dirty="0" smtClean="0"/>
              <a:t>Je nutná</a:t>
            </a:r>
            <a:r>
              <a:rPr lang="sk-SK" baseline="0" dirty="0" smtClean="0"/>
              <a:t> registrácia.</a:t>
            </a:r>
          </a:p>
          <a:p>
            <a:r>
              <a:rPr lang="sk-SK" baseline="0" dirty="0" smtClean="0"/>
              <a:t>Po vytvorení databázy párikov je možné využívať rôzne druhy cvičení na opakovanie a učenie sa. Dostupné sú aj hry v </a:t>
            </a:r>
            <a:r>
              <a:rPr lang="sk-SK" baseline="0" dirty="0" err="1" smtClean="0"/>
              <a:t>offline</a:t>
            </a:r>
            <a:r>
              <a:rPr lang="sk-SK" baseline="0" dirty="0" smtClean="0"/>
              <a:t> aj online verzii.</a:t>
            </a:r>
          </a:p>
          <a:p>
            <a:endParaRPr lang="sk-SK" baseline="0" dirty="0" smtClean="0"/>
          </a:p>
          <a:p>
            <a:r>
              <a:rPr lang="sk-SK" baseline="0" dirty="0" smtClean="0"/>
              <a:t>Viac </a:t>
            </a:r>
            <a:r>
              <a:rPr lang="sk-SK" baseline="0" dirty="0" err="1" smtClean="0"/>
              <a:t>info</a:t>
            </a:r>
            <a:endParaRPr lang="sk-SK" baseline="0" dirty="0" smtClean="0"/>
          </a:p>
          <a:p>
            <a:r>
              <a:rPr lang="sk-SK" dirty="0" smtClean="0"/>
              <a:t>https://www.youtube.com/channel/UCVNli1WMMljwc83Lqn-L9yg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34739-934C-4B09-9A32-A40EDEBE92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08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Mobilná aplikácia</a:t>
            </a:r>
            <a:r>
              <a:rPr lang="sk-SK" baseline="0" dirty="0" smtClean="0"/>
              <a:t>, v ktorej môžeme importovať existujúcu databázu, alebo si vytvoriť vlastnú. Princíp výučby je totožný ako pri všetkých </a:t>
            </a:r>
            <a:r>
              <a:rPr lang="sk-SK" baseline="0" dirty="0" err="1" smtClean="0"/>
              <a:t>flash</a:t>
            </a:r>
            <a:r>
              <a:rPr lang="sk-SK" baseline="0" dirty="0" smtClean="0"/>
              <a:t> kartičiek. Môžeme označiť kartičky, s ktorými nemáme problém (</a:t>
            </a:r>
            <a:r>
              <a:rPr lang="sk-SK" baseline="0" dirty="0" err="1" smtClean="0"/>
              <a:t>easy</a:t>
            </a:r>
            <a:r>
              <a:rPr lang="sk-SK" baseline="0" dirty="0" smtClean="0"/>
              <a:t>), stredne ťažké, ťažké. Na základe označenia sa pri ďalších cvičeniach objavujú s väčšou periodicitou tie ťažké ako ľahšie. </a:t>
            </a:r>
          </a:p>
          <a:p>
            <a:endParaRPr lang="sk-SK" baseline="0" dirty="0" smtClean="0"/>
          </a:p>
          <a:p>
            <a:r>
              <a:rPr lang="sk-SK" baseline="0" dirty="0" smtClean="0"/>
              <a:t>Dostupné v Google </a:t>
            </a:r>
            <a:r>
              <a:rPr lang="sk-SK" baseline="0" dirty="0" err="1" smtClean="0"/>
              <a:t>Play</a:t>
            </a:r>
            <a:r>
              <a:rPr lang="sk-SK" baseline="0" dirty="0" smtClean="0"/>
              <a:t> (Android), aj </a:t>
            </a:r>
            <a:r>
              <a:rPr lang="sk-SK" baseline="0" dirty="0" err="1" smtClean="0"/>
              <a:t>App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Store</a:t>
            </a:r>
            <a:r>
              <a:rPr lang="sk-SK" baseline="0" dirty="0" smtClean="0"/>
              <a:t> (</a:t>
            </a:r>
            <a:r>
              <a:rPr lang="sk-SK" baseline="0" dirty="0" err="1" smtClean="0"/>
              <a:t>iOS</a:t>
            </a:r>
            <a:r>
              <a:rPr lang="sk-SK" baseline="0" dirty="0" smtClean="0"/>
              <a:t>). 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34739-934C-4B09-9A32-A40EDEBE92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74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http://ws.datanius.com/</a:t>
            </a:r>
          </a:p>
          <a:p>
            <a:endParaRPr lang="sk-SK" dirty="0" smtClean="0"/>
          </a:p>
          <a:p>
            <a:r>
              <a:rPr lang="sk-SK" dirty="0" smtClean="0"/>
              <a:t>Je nutné zadať riešenie </a:t>
            </a:r>
            <a:r>
              <a:rPr lang="sk-SK" dirty="0" err="1" smtClean="0"/>
              <a:t>osemsmerovky</a:t>
            </a:r>
            <a:r>
              <a:rPr lang="sk-SK" dirty="0" smtClean="0"/>
              <a:t> a slovíčka,</a:t>
            </a:r>
            <a:r>
              <a:rPr lang="sk-SK" baseline="0" dirty="0" smtClean="0"/>
              <a:t> ktoré budeme hľadať. </a:t>
            </a:r>
          </a:p>
          <a:p>
            <a:endParaRPr lang="sk-SK" baseline="0" dirty="0" smtClean="0"/>
          </a:p>
          <a:p>
            <a:r>
              <a:rPr lang="sk-SK" baseline="0" dirty="0" smtClean="0"/>
              <a:t>Odporúčaní je zadať dostatočné množstvo slov (aj kratších) aby systém vedel vygenerovať </a:t>
            </a:r>
            <a:r>
              <a:rPr lang="sk-SK" baseline="0" dirty="0" err="1" smtClean="0"/>
              <a:t>osemsmerovku</a:t>
            </a:r>
            <a:r>
              <a:rPr lang="sk-SK" baseline="0" dirty="0" smtClean="0"/>
              <a:t> bez prázdnych polí. </a:t>
            </a:r>
          </a:p>
          <a:p>
            <a:endParaRPr lang="sk-SK" baseline="0" dirty="0" smtClean="0"/>
          </a:p>
          <a:p>
            <a:r>
              <a:rPr lang="sk-SK" baseline="0" dirty="0" smtClean="0"/>
              <a:t>Vhodnosť zadaných slov si určuje aplikácia sama. </a:t>
            </a:r>
          </a:p>
          <a:p>
            <a:endParaRPr lang="sk-SK" baseline="0" dirty="0" smtClean="0"/>
          </a:p>
          <a:p>
            <a:r>
              <a:rPr lang="sk-SK" baseline="0" dirty="0" smtClean="0"/>
              <a:t>Po generovaní </a:t>
            </a:r>
            <a:r>
              <a:rPr lang="sk-SK" baseline="0" dirty="0" err="1" smtClean="0"/>
              <a:t>osemsmerovky</a:t>
            </a:r>
            <a:r>
              <a:rPr lang="sk-SK" baseline="0" dirty="0" smtClean="0"/>
              <a:t> môžeme stiahnuť jej pole ako </a:t>
            </a:r>
            <a:r>
              <a:rPr lang="sk-SK" baseline="0" dirty="0" err="1" smtClean="0"/>
              <a:t>jpg</a:t>
            </a:r>
            <a:r>
              <a:rPr lang="sk-SK" baseline="0" dirty="0" smtClean="0"/>
              <a:t> obrázok a použiť tak v papierovej ako v e-verzii.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34739-934C-4B09-9A32-A40EDEBE92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67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Ďalšou z možností, ktoré môžeme využiť vo</a:t>
            </a:r>
            <a:r>
              <a:rPr lang="sk-SK" baseline="0" dirty="0" smtClean="0"/>
              <a:t> výučbe sú myšlienkové/pojmové mapy</a:t>
            </a:r>
          </a:p>
          <a:p>
            <a:r>
              <a:rPr lang="sk-SK" baseline="0" dirty="0" smtClean="0"/>
              <a:t>Pojmové mapovanie využívame napríklad pri nadväznosti nového učiva na predchádzajúce v snahe upevniť celkový prehľad u študentov z danej problematiky. Je vhodné n</a:t>
            </a:r>
            <a:r>
              <a:rPr lang="sk-SK" dirty="0" smtClean="0"/>
              <a:t>echať</a:t>
            </a:r>
            <a:r>
              <a:rPr lang="sk-SK" baseline="0" dirty="0" smtClean="0"/>
              <a:t> interpretovať samotných študentov, resp. môžeme túto metódy spojiť s metódou </a:t>
            </a:r>
            <a:r>
              <a:rPr lang="sk-SK" baseline="0" dirty="0" err="1" smtClean="0"/>
              <a:t>brainstorming</a:t>
            </a:r>
            <a:r>
              <a:rPr lang="sk-SK" baseline="0" dirty="0" smtClean="0"/>
              <a:t> a následne usporiadame uvedené pojmy. Rozdiel medzi pojmovými a myšlienkovými mapami je v tom, že pojmové mapovanie môže obsahovať aj viac centrálnych pojmov a myšlienková mapa má jeden centrálny pojem. Upevňujeme teda nielen samotné pojmy ale aj vzájomné vzťahy a súvislosti medzi nimi. Resp. hľadáme nové nápady</a:t>
            </a:r>
            <a:r>
              <a:rPr lang="sk-SK" dirty="0" smtClean="0"/>
              <a:t> k danej téme (nielen pojmy).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Odporúčanie: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dirty="0" smtClean="0"/>
              <a:t>Začať v strede plochy – rozvíjanie vo všetkých smeroch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dirty="0" smtClean="0"/>
              <a:t>Centrálny pojem – obrázok (podpora</a:t>
            </a:r>
            <a:r>
              <a:rPr lang="sk-SK" baseline="0" dirty="0" smtClean="0"/>
              <a:t> názornosti, vizualizácia myšlienok, zvýšenie kreativity tvorby nových nápadov)</a:t>
            </a:r>
            <a:endParaRPr lang="sk-SK" dirty="0" smtClean="0"/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dirty="0" smtClean="0"/>
              <a:t>Používať farby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dirty="0" smtClean="0"/>
              <a:t>Robiť vetvy aj </a:t>
            </a:r>
            <a:r>
              <a:rPr lang="sk-SK" dirty="0" err="1" smtClean="0"/>
              <a:t>medziúrovňové</a:t>
            </a:r>
            <a:r>
              <a:rPr lang="sk-SK" dirty="0" smtClean="0"/>
              <a:t> – asociácie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dirty="0" smtClean="0"/>
              <a:t>Krivky,</a:t>
            </a:r>
            <a:r>
              <a:rPr lang="sk-SK" baseline="0" dirty="0" smtClean="0"/>
              <a:t> nie rovné čiary (oživia celú mapu)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baseline="0" dirty="0" smtClean="0"/>
              <a:t>Na spojniciach len jedno kľúčové slovo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baseline="0" dirty="0" smtClean="0"/>
              <a:t>Obrázky aj na iných miestach – vizualizácia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k-SK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baseline="0" dirty="0" smtClean="0"/>
              <a:t>Môžeme využiť online verziu (napr. miro.com, </a:t>
            </a:r>
            <a:r>
              <a:rPr lang="sk-SK" baseline="0" dirty="0" err="1" smtClean="0"/>
              <a:t>ayoa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mindmeister</a:t>
            </a:r>
            <a:r>
              <a:rPr lang="sk-SK" baseline="0" dirty="0" smtClean="0"/>
              <a:t>, kde sú v bezplatných verziách o niečo menšie možnosti, ale stále dostatočne využiteľné)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baseline="0" dirty="0" smtClean="0"/>
              <a:t>Resp. </a:t>
            </a:r>
            <a:r>
              <a:rPr lang="sk-SK" baseline="0" dirty="0" err="1" smtClean="0"/>
              <a:t>offline</a:t>
            </a:r>
            <a:r>
              <a:rPr lang="sk-SK" baseline="0" dirty="0" smtClean="0"/>
              <a:t> verziu (napr. </a:t>
            </a:r>
            <a:r>
              <a:rPr lang="sk-SK" baseline="0" dirty="0" err="1" smtClean="0"/>
              <a:t>Free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Mind</a:t>
            </a:r>
            <a:r>
              <a:rPr lang="sk-SK" baseline="0" dirty="0" smtClean="0"/>
              <a:t>), kde je nutná inštalácia do PC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42C7-6EA1-4035-85AD-0C30B0EB6E16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3926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Nearpod.com</a:t>
            </a:r>
          </a:p>
          <a:p>
            <a:endParaRPr lang="sk-SK" dirty="0" smtClean="0"/>
          </a:p>
          <a:p>
            <a:r>
              <a:rPr lang="sk-SK" dirty="0" smtClean="0"/>
              <a:t>Možnosť</a:t>
            </a:r>
            <a:r>
              <a:rPr lang="sk-SK" baseline="0" dirty="0" smtClean="0"/>
              <a:t> vytvárania multimediálnych prezentácií doplnených o rôzne cvičenia na podporu učenia sa, videá so spätnou väzbou a pod.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https://www.youtube.com/watch?v=1T0tx_0l2uM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34739-934C-4B09-9A32-A40EDEBE925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84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https://collboard.com/</a:t>
            </a:r>
          </a:p>
          <a:p>
            <a:endParaRPr lang="sk-SK" dirty="0" smtClean="0"/>
          </a:p>
          <a:p>
            <a:r>
              <a:rPr lang="sk-SK" dirty="0" smtClean="0"/>
              <a:t>Online kresliaci nástroj - tabuľa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34739-934C-4B09-9A32-A40EDEBE925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Wordart.com</a:t>
            </a:r>
          </a:p>
          <a:p>
            <a:endParaRPr lang="sk-SK" dirty="0" smtClean="0"/>
          </a:p>
          <a:p>
            <a:r>
              <a:rPr lang="sk-SK" dirty="0" smtClean="0"/>
              <a:t>Slúži na vytváranie slovných mrakov, ktoré používateľ</a:t>
            </a:r>
            <a:r>
              <a:rPr lang="sk-SK" baseline="0" dirty="0" smtClean="0"/>
              <a:t> môže následne vložiť do prezentácie, či do iného vzdelávacieho materiálu. Slovné mraky sú vytvárané vo vybraných tvaroch a zobrazeniach.</a:t>
            </a:r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34739-934C-4B09-9A32-A40EDEBE925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2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A814D-62E6-46EE-84D0-6581B97E5A9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160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Vytváranie komiksov</a:t>
            </a:r>
            <a:r>
              <a:rPr lang="sk-SK" baseline="0" dirty="0" smtClean="0"/>
              <a:t> pre potreby výučby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42C7-6EA1-4035-85AD-0C30B0EB6E16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2700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Napr. </a:t>
            </a:r>
          </a:p>
          <a:p>
            <a:r>
              <a:rPr lang="sk-SK" dirty="0" err="1" smtClean="0"/>
              <a:t>Sway</a:t>
            </a:r>
            <a:endParaRPr lang="sk-SK" dirty="0" smtClean="0"/>
          </a:p>
          <a:p>
            <a:r>
              <a:rPr lang="sk-SK" dirty="0" err="1" smtClean="0"/>
              <a:t>One</a:t>
            </a:r>
            <a:r>
              <a:rPr lang="sk-SK" dirty="0" smtClean="0"/>
              <a:t> note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34739-934C-4B09-9A32-A40EDEBE925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78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 smtClean="0"/>
              <a:t>Aplikácia </a:t>
            </a:r>
            <a:r>
              <a:rPr lang="sk-SK" dirty="0" err="1" smtClean="0"/>
              <a:t>socrative</a:t>
            </a:r>
            <a:r>
              <a:rPr lang="sk-SK" dirty="0" smtClean="0"/>
              <a:t> slúži na získanie</a:t>
            </a:r>
            <a:r>
              <a:rPr lang="sk-SK" baseline="0" dirty="0" smtClean="0"/>
              <a:t> spätnej väzby počas výučby/prezentácie</a:t>
            </a:r>
          </a:p>
          <a:p>
            <a:pPr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baseline="0" dirty="0" smtClean="0"/>
              <a:t>Viac </a:t>
            </a:r>
            <a:r>
              <a:rPr lang="sk-SK" baseline="0" dirty="0" err="1" smtClean="0"/>
              <a:t>info</a:t>
            </a:r>
            <a:r>
              <a:rPr lang="sk-SK" baseline="0" dirty="0" smtClean="0"/>
              <a:t> nájdeme napr. na </a:t>
            </a:r>
          </a:p>
          <a:p>
            <a:pPr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dirty="0" smtClean="0"/>
          </a:p>
          <a:p>
            <a:pPr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 smtClean="0"/>
              <a:t>Alebo na </a:t>
            </a:r>
          </a:p>
          <a:p>
            <a:pPr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dirty="0" smtClean="0"/>
          </a:p>
          <a:p>
            <a:pPr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 smtClean="0"/>
              <a:t>https://www.youtube.com/watch?v=IR89DocLMiI&amp;t=71s</a:t>
            </a:r>
          </a:p>
          <a:p>
            <a:pPr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 smtClean="0"/>
              <a:t>https://www.youtube.com/watch?v=eUhE0BvzqGo</a:t>
            </a:r>
          </a:p>
          <a:p>
            <a:pPr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 smtClean="0"/>
              <a:t>https://www.youtube.com/watch?v=eUhE0BvzqGo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42C7-6EA1-4035-85AD-0C30B0EB6E16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822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Vytváranie podobných kvízov ako pri </a:t>
            </a:r>
            <a:r>
              <a:rPr lang="sk-SK" dirty="0" err="1" smtClean="0"/>
              <a:t>kahoot</a:t>
            </a:r>
            <a:r>
              <a:rPr lang="sk-SK" dirty="0" smtClean="0"/>
              <a:t>, no s tým, že respondent vidí na svojom zariadení aj otázky aj možné odpovede.</a:t>
            </a:r>
          </a:p>
          <a:p>
            <a:r>
              <a:rPr lang="sk-SK" dirty="0" smtClean="0"/>
              <a:t>Ak neuspeje respondent,</a:t>
            </a:r>
            <a:r>
              <a:rPr lang="sk-SK" baseline="0" dirty="0" smtClean="0"/>
              <a:t> je možné si precvičiť vedomosti v rámci </a:t>
            </a:r>
            <a:r>
              <a:rPr lang="sk-SK" baseline="0" dirty="0" err="1" smtClean="0"/>
              <a:t>flash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cards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resp</a:t>
            </a:r>
            <a:r>
              <a:rPr lang="sk-SK" baseline="0" dirty="0" smtClean="0"/>
              <a:t>, iných cvičení.</a:t>
            </a:r>
          </a:p>
          <a:p>
            <a:endParaRPr lang="sk-SK" baseline="0" dirty="0" smtClean="0"/>
          </a:p>
          <a:p>
            <a:r>
              <a:rPr lang="sk-SK" baseline="0" dirty="0" smtClean="0"/>
              <a:t>Na </a:t>
            </a:r>
            <a:r>
              <a:rPr lang="sk-SK" baseline="0" dirty="0" err="1" smtClean="0"/>
              <a:t>kahoot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quizizz</a:t>
            </a:r>
            <a:r>
              <a:rPr lang="sk-SK" baseline="0" dirty="0" smtClean="0"/>
              <a:t> a </a:t>
            </a:r>
            <a:r>
              <a:rPr lang="sk-SK" baseline="0" dirty="0" err="1" smtClean="0"/>
              <a:t>socrative</a:t>
            </a:r>
            <a:r>
              <a:rPr lang="sk-SK" baseline="0" dirty="0" smtClean="0"/>
              <a:t> existuje aj mobilná aplikácia s tým, že </a:t>
            </a:r>
            <a:r>
              <a:rPr lang="sk-SK" baseline="0" dirty="0" err="1" smtClean="0"/>
              <a:t>socrative</a:t>
            </a:r>
            <a:r>
              <a:rPr lang="sk-SK" baseline="0" dirty="0" smtClean="0"/>
              <a:t> má zvlášť aplikáciu na </a:t>
            </a:r>
            <a:r>
              <a:rPr lang="sk-SK" baseline="0" dirty="0" err="1" smtClean="0"/>
              <a:t>teacher</a:t>
            </a:r>
            <a:r>
              <a:rPr lang="sk-SK" baseline="0" dirty="0" smtClean="0"/>
              <a:t> a zvlášť na </a:t>
            </a:r>
            <a:r>
              <a:rPr lang="sk-SK" baseline="0" dirty="0" err="1" smtClean="0"/>
              <a:t>student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login</a:t>
            </a:r>
            <a:endParaRPr lang="sk-SK" baseline="0" dirty="0" smtClean="0"/>
          </a:p>
          <a:p>
            <a:r>
              <a:rPr lang="sk-SK" baseline="0" dirty="0" smtClean="0"/>
              <a:t>Výsledky je možné sumarizovať v súbore *.</a:t>
            </a:r>
            <a:r>
              <a:rPr lang="sk-SK" baseline="0" dirty="0" err="1" smtClean="0"/>
              <a:t>xlsx</a:t>
            </a:r>
            <a:r>
              <a:rPr lang="sk-SK" baseline="0" dirty="0" smtClean="0"/>
              <a:t> a zálohovať si tak odpovede respondentov.</a:t>
            </a:r>
          </a:p>
          <a:p>
            <a:endParaRPr lang="sk-SK" baseline="0" dirty="0" smtClean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34739-934C-4B09-9A32-A40EDEBE92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5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Kahoot.com – vytvorenie otázok</a:t>
            </a:r>
          </a:p>
          <a:p>
            <a:r>
              <a:rPr lang="sk-SK" dirty="0" smtClean="0"/>
              <a:t>Kahoot.it – hlasovanie (totožné ako pri mobilnej aplikácii)</a:t>
            </a:r>
          </a:p>
          <a:p>
            <a:endParaRPr lang="sk-SK" dirty="0" smtClean="0"/>
          </a:p>
          <a:p>
            <a:r>
              <a:rPr lang="sk-SK" dirty="0" smtClean="0"/>
              <a:t>https://lepsiageografia.sk/materialy/kahoot-podrobny-manual-pre-zaciatocnikov/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34739-934C-4B09-9A32-A40EDEBE92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74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Registrácia na mentimeter.com</a:t>
            </a:r>
          </a:p>
          <a:p>
            <a:r>
              <a:rPr lang="sk-SK" dirty="0" smtClean="0"/>
              <a:t>Je</a:t>
            </a:r>
            <a:r>
              <a:rPr lang="sk-SK" baseline="0" dirty="0" smtClean="0"/>
              <a:t> nutné vyplniť email, heslo, meno a priezvisko. Je možné registrovať sa cez konto na </a:t>
            </a:r>
            <a:r>
              <a:rPr lang="sk-SK" baseline="0" dirty="0" err="1" smtClean="0"/>
              <a:t>gmail</a:t>
            </a:r>
            <a:r>
              <a:rPr lang="sk-SK" baseline="0" dirty="0" smtClean="0"/>
              <a:t> alebo FB</a:t>
            </a:r>
          </a:p>
          <a:p>
            <a:endParaRPr lang="sk-SK" baseline="0" dirty="0" smtClean="0"/>
          </a:p>
          <a:p>
            <a:r>
              <a:rPr lang="sk-SK" baseline="0" dirty="0" smtClean="0"/>
              <a:t>Po registrácií sa musíme prihlásiť</a:t>
            </a:r>
          </a:p>
          <a:p>
            <a:endParaRPr lang="sk-SK" dirty="0" smtClean="0"/>
          </a:p>
          <a:p>
            <a:r>
              <a:rPr lang="sk-SK" dirty="0" smtClean="0"/>
              <a:t>Je možné vytvárať interaktívne slovné mraky priamo pri prezentácii, alebo na hodine. Môžeme si zmeniť tvar slov, ich veľkosť, farbu a ďalšie vlastnosti.</a:t>
            </a:r>
          </a:p>
          <a:p>
            <a:endParaRPr lang="sk-SK" dirty="0" smtClean="0"/>
          </a:p>
          <a:p>
            <a:r>
              <a:rPr lang="sk-SK" dirty="0" smtClean="0"/>
              <a:t>Následne po spustení prezentácie „</a:t>
            </a:r>
            <a:r>
              <a:rPr lang="sk-SK" dirty="0" err="1" smtClean="0"/>
              <a:t>present</a:t>
            </a:r>
            <a:r>
              <a:rPr lang="sk-SK" dirty="0" smtClean="0"/>
              <a:t>“ sa na</a:t>
            </a:r>
            <a:r>
              <a:rPr lang="sk-SK" baseline="0" dirty="0" smtClean="0"/>
              <a:t> premietacej ploche zobrazí výzva, ktorá nasmeruje publikom na stránku menti.com ktorá ponúka možnosť zapojiť sa do diskusie/brainstormingu a každý účastník po vypísaní PIN kódu miestnosti (vašej prezentácie) môže napísať svoj komentár, resp. viac komentárov.</a:t>
            </a:r>
          </a:p>
          <a:p>
            <a:endParaRPr lang="sk-SK" baseline="0" dirty="0" smtClean="0"/>
          </a:p>
          <a:p>
            <a:r>
              <a:rPr lang="sk-SK" baseline="0" dirty="0" smtClean="0"/>
              <a:t>Vám sa kreuje na premietacej ploche online slovný mrak...</a:t>
            </a:r>
          </a:p>
          <a:p>
            <a:endParaRPr lang="sk-SK" baseline="0" dirty="0" smtClean="0"/>
          </a:p>
          <a:p>
            <a:r>
              <a:rPr lang="sk-SK" baseline="0" dirty="0" smtClean="0"/>
              <a:t>Viac </a:t>
            </a:r>
            <a:r>
              <a:rPr lang="sk-SK" baseline="0" dirty="0" err="1" smtClean="0"/>
              <a:t>info</a:t>
            </a:r>
            <a:r>
              <a:rPr lang="sk-SK" baseline="0" dirty="0" smtClean="0"/>
              <a:t> napr. na </a:t>
            </a:r>
          </a:p>
          <a:p>
            <a:r>
              <a:rPr lang="sk-SK" dirty="0" smtClean="0"/>
              <a:t>https://www.youtube.com/watch?v=nW-883pkfFs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34739-934C-4B09-9A32-A40EDEBE92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3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https://www.polleverywhere.com</a:t>
            </a:r>
          </a:p>
          <a:p>
            <a:r>
              <a:rPr lang="sk-SK" dirty="0" smtClean="0"/>
              <a:t>Ďalšia z aplikácií na hlasovanie</a:t>
            </a:r>
          </a:p>
          <a:p>
            <a:r>
              <a:rPr lang="sk-SK" dirty="0" smtClean="0"/>
              <a:t>Po registrácií vieme vytvoriť množstvo typov otázok na hlasovanie</a:t>
            </a:r>
          </a:p>
          <a:p>
            <a:endParaRPr lang="sk-SK" dirty="0" smtClean="0"/>
          </a:p>
          <a:p>
            <a:r>
              <a:rPr lang="sk-SK" dirty="0" smtClean="0"/>
              <a:t>Neskôr po aktivácií hlasovania vedia respondenti po zadaní PIN kódu miestnosti</a:t>
            </a:r>
            <a:r>
              <a:rPr lang="sk-SK" baseline="0" dirty="0" smtClean="0"/>
              <a:t> hlasovať na vami zadané otázky</a:t>
            </a:r>
          </a:p>
          <a:p>
            <a:endParaRPr lang="sk-SK" baseline="0" dirty="0" smtClean="0"/>
          </a:p>
          <a:p>
            <a:r>
              <a:rPr lang="sk-SK" baseline="0" dirty="0" smtClean="0"/>
              <a:t>Viac </a:t>
            </a:r>
            <a:r>
              <a:rPr lang="sk-SK" baseline="0" dirty="0" err="1" smtClean="0"/>
              <a:t>info</a:t>
            </a:r>
            <a:r>
              <a:rPr lang="sk-SK" baseline="0" dirty="0" smtClean="0"/>
              <a:t> napr. na </a:t>
            </a:r>
          </a:p>
          <a:p>
            <a:r>
              <a:rPr lang="sk-SK" dirty="0" smtClean="0"/>
              <a:t>https://www.youtube.com/user/polleverywhere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34739-934C-4B09-9A32-A40EDEBE92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07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Nutná registrácia na vevox.com</a:t>
            </a:r>
          </a:p>
          <a:p>
            <a:r>
              <a:rPr lang="sk-SK" dirty="0" smtClean="0"/>
              <a:t>Po vytvorení miestnosti</a:t>
            </a:r>
            <a:r>
              <a:rPr lang="sk-SK" baseline="0" dirty="0" smtClean="0"/>
              <a:t> a otázky na hlasovanie môžu respondenti na stránke </a:t>
            </a:r>
          </a:p>
          <a:p>
            <a:r>
              <a:rPr lang="sk-SK" baseline="0" dirty="0" smtClean="0"/>
              <a:t>https://vevox.app/#/</a:t>
            </a:r>
            <a:br>
              <a:rPr lang="sk-SK" baseline="0" dirty="0" smtClean="0"/>
            </a:br>
            <a:r>
              <a:rPr lang="sk-SK" baseline="0" dirty="0" smtClean="0"/>
              <a:t>a vypísaní kódu miestnosti</a:t>
            </a:r>
          </a:p>
          <a:p>
            <a:r>
              <a:rPr lang="sk-SK" baseline="0" dirty="0" smtClean="0"/>
              <a:t>Hlasovať na položenú otázku</a:t>
            </a:r>
          </a:p>
          <a:p>
            <a:r>
              <a:rPr lang="sk-SK" baseline="0" dirty="0" smtClean="0"/>
              <a:t>Prezentujúci vidí na obrazovke ako sa priebežne menia odpovede respondentov</a:t>
            </a:r>
          </a:p>
          <a:p>
            <a:endParaRPr lang="sk-SK" baseline="0" dirty="0" smtClean="0"/>
          </a:p>
          <a:p>
            <a:r>
              <a:rPr lang="sk-SK" baseline="0" dirty="0" smtClean="0"/>
              <a:t>Viac </a:t>
            </a:r>
            <a:r>
              <a:rPr lang="sk-SK" baseline="0" dirty="0" err="1" smtClean="0"/>
              <a:t>info</a:t>
            </a:r>
            <a:r>
              <a:rPr lang="sk-SK" baseline="0" dirty="0" smtClean="0"/>
              <a:t> napr. na </a:t>
            </a:r>
          </a:p>
          <a:p>
            <a:r>
              <a:rPr lang="sk-SK" dirty="0" smtClean="0"/>
              <a:t>https://www.youtube.com/channel/UCfY9fvdNgd59-N4i9c_Jh_Q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34739-934C-4B09-9A32-A40EDEBE92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53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#L508</a:t>
            </a:r>
          </a:p>
          <a:p>
            <a:pPr marL="0" indent="0">
              <a:buNone/>
            </a:pPr>
            <a:r>
              <a:rPr lang="sk-SK" dirty="0" smtClean="0"/>
              <a:t>Aplikácia má možnosť okrem </a:t>
            </a:r>
            <a:r>
              <a:rPr lang="sk-SK" dirty="0" err="1" smtClean="0"/>
              <a:t>jednorázového</a:t>
            </a:r>
            <a:r>
              <a:rPr lang="sk-SK" dirty="0" smtClean="0"/>
              <a:t> a ročného predplatného aj možnosť „</a:t>
            </a:r>
            <a:r>
              <a:rPr lang="sk-SK" dirty="0" err="1" smtClean="0"/>
              <a:t>edu</a:t>
            </a:r>
            <a:r>
              <a:rPr lang="sk-SK" dirty="0" smtClean="0"/>
              <a:t>“, no všetky možnosti sú spoplatnené. Napr. „</a:t>
            </a:r>
            <a:r>
              <a:rPr lang="sk-SK" dirty="0" err="1" smtClean="0"/>
              <a:t>edu</a:t>
            </a:r>
            <a:r>
              <a:rPr lang="sk-SK" dirty="0" smtClean="0"/>
              <a:t> možnosť“ pre jedného učiteľa je 60 € na</a:t>
            </a:r>
            <a:r>
              <a:rPr lang="sk-SK" baseline="0" dirty="0" smtClean="0"/>
              <a:t> rok. </a:t>
            </a:r>
          </a:p>
          <a:p>
            <a:pPr marL="0" indent="0">
              <a:buNone/>
            </a:pPr>
            <a:r>
              <a:rPr lang="sk-SK" baseline="0" dirty="0" smtClean="0"/>
              <a:t>Je ale možné využiť „</a:t>
            </a:r>
            <a:r>
              <a:rPr lang="sk-SK" baseline="0" dirty="0" err="1" smtClean="0"/>
              <a:t>basic</a:t>
            </a:r>
            <a:r>
              <a:rPr lang="sk-SK" baseline="0" dirty="0" smtClean="0"/>
              <a:t>“ verziu, ktorá je </a:t>
            </a:r>
            <a:r>
              <a:rPr lang="sk-SK" baseline="0" dirty="0" err="1" smtClean="0"/>
              <a:t>free</a:t>
            </a:r>
            <a:r>
              <a:rPr lang="sk-SK" baseline="0" dirty="0" smtClean="0"/>
              <a:t>. Ale umožňuje iba 3 hlasovania (ankety) a 1 brainstorming za </a:t>
            </a:r>
            <a:r>
              <a:rPr lang="sk-SK" baseline="0" dirty="0" err="1" smtClean="0"/>
              <a:t>event</a:t>
            </a:r>
            <a:r>
              <a:rPr lang="sk-SK" baseline="0" dirty="0" smtClean="0"/>
              <a:t>. Otázky na prezentujúceho sú povolené v tejto verzii neobmedzene...</a:t>
            </a:r>
          </a:p>
          <a:p>
            <a:pPr marL="0" indent="0">
              <a:buNone/>
            </a:pPr>
            <a:endParaRPr lang="sk-SK" baseline="0" dirty="0" smtClean="0"/>
          </a:p>
          <a:p>
            <a:pPr marL="0" indent="0">
              <a:buNone/>
            </a:pPr>
            <a:r>
              <a:rPr lang="sk-SK" baseline="0" dirty="0" smtClean="0"/>
              <a:t>Viac </a:t>
            </a:r>
            <a:r>
              <a:rPr lang="sk-SK" baseline="0" dirty="0" err="1" smtClean="0"/>
              <a:t>info</a:t>
            </a:r>
            <a:r>
              <a:rPr lang="sk-SK" baseline="0" dirty="0" smtClean="0"/>
              <a:t> na </a:t>
            </a:r>
          </a:p>
          <a:p>
            <a:pPr marL="0" indent="0">
              <a:buNone/>
            </a:pPr>
            <a:r>
              <a:rPr lang="sk-SK" dirty="0" smtClean="0"/>
              <a:t>https://www.youtube.com/channel/UCBGWQOQlYtSPG0MrKgIkMhQ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34739-934C-4B09-9A32-A40EDEBE92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9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62E97-6853-4FCC-A1E4-865C30638B42}" type="datetime1">
              <a:rPr lang="sk-SK"/>
              <a:pPr>
                <a:defRPr/>
              </a:pPr>
              <a:t>28. 7. 2022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14E52-A231-4926-B9EC-DBCDF5418F0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FFFD7-1570-4390-8658-9B7D25DAC758}" type="datetime1">
              <a:rPr lang="sk-SK"/>
              <a:pPr>
                <a:defRPr/>
              </a:pPr>
              <a:t>28. 7. 2022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29064-8148-4412-A8F9-281B89E8749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FA4E4-DABE-4ABE-98D3-58DFFD89E73F}" type="datetime1">
              <a:rPr lang="sk-SK"/>
              <a:pPr>
                <a:defRPr/>
              </a:pPr>
              <a:t>28. 7. 2022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E29B8-BBC2-41FD-A68F-DE57C02587A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7868-0430-47D1-9E70-92CE0F98B767}" type="datetime1">
              <a:rPr lang="sk-SK"/>
              <a:pPr>
                <a:defRPr/>
              </a:pPr>
              <a:t>28. 7. 2022</a:t>
            </a:fld>
            <a:endParaRPr lang="fr-CA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75234-97E0-4F50-9076-F69A8888156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C6A33-9274-4699-AC8F-00019004B5B3}" type="datetime1">
              <a:rPr lang="sk-SK"/>
              <a:pPr>
                <a:defRPr/>
              </a:pPr>
              <a:t>28. 7. 2022</a:t>
            </a:fld>
            <a:endParaRPr lang="fr-CA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EA1C-1249-4A22-BE50-4F8B24EE7C6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50A1-70FD-4F6D-B4CD-EB38DC6307A8}" type="datetime1">
              <a:rPr lang="sk-SK"/>
              <a:pPr>
                <a:defRPr/>
              </a:pPr>
              <a:t>28. 7. 2022</a:t>
            </a:fld>
            <a:endParaRPr lang="fr-CA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83FF-08CF-4F4F-82B0-A39826FBED5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5CBF-1B7C-4D02-92DC-204995D1D81A}" type="datetime1">
              <a:rPr lang="sk-SK"/>
              <a:pPr>
                <a:defRPr/>
              </a:pPr>
              <a:t>28. 7. 2022</a:t>
            </a:fld>
            <a:endParaRPr lang="fr-CA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4D62-2CD8-4BA2-B83E-F2C5FAAFB47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DA6B2-BB14-44C7-8560-B647C6C17392}" type="datetime1">
              <a:rPr lang="sk-SK"/>
              <a:pPr>
                <a:defRPr/>
              </a:pPr>
              <a:t>28. 7. 2022</a:t>
            </a:fld>
            <a:endParaRPr lang="fr-CA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0A8A3-9154-40C3-BF43-F7EA94A2ACA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5062-2E04-4960-868F-745D8A0C12A5}" type="datetime1">
              <a:rPr lang="sk-SK"/>
              <a:pPr>
                <a:defRPr/>
              </a:pPr>
              <a:t>28. 7. 2022</a:t>
            </a:fld>
            <a:endParaRPr lang="fr-CA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DD64-8A66-4928-96A3-E9DD183588C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57ABE-055C-45C1-AA58-1F4104B9C2D7}" type="datetime1">
              <a:rPr lang="sk-SK"/>
              <a:pPr>
                <a:defRPr/>
              </a:pPr>
              <a:t>28. 7. 2022</a:t>
            </a:fld>
            <a:endParaRPr lang="fr-CA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8F89-002B-497B-B8A5-514240BF3E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BFB04-E07C-4422-B35E-C409EC323C66}" type="datetime1">
              <a:rPr lang="sk-SK"/>
              <a:pPr>
                <a:defRPr/>
              </a:pPr>
              <a:t>28. 7. 2022</a:t>
            </a:fld>
            <a:endParaRPr lang="fr-CA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329B1-5B0C-468C-8C37-BE37C148C6B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871B5-0B59-42E6-AB9D-B0FC912529DF}" type="datetime1">
              <a:rPr lang="sk-SK"/>
              <a:pPr>
                <a:defRPr/>
              </a:pPr>
              <a:t>28. 7. 2022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8BE34-00FE-4C14-BF8D-41C1BCACC49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2F43-258D-42A4-A488-FD29F5AB2B7F}" type="datetime1">
              <a:rPr lang="sk-SK"/>
              <a:pPr>
                <a:defRPr/>
              </a:pPr>
              <a:t>28. 7. 2022</a:t>
            </a:fld>
            <a:endParaRPr lang="fr-CA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051B-26F1-4E95-AE2E-F89D9E6D210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997B-B85D-4391-A4FB-B15D461EAB46}" type="datetime1">
              <a:rPr lang="sk-SK"/>
              <a:pPr>
                <a:defRPr/>
              </a:pPr>
              <a:t>28. 7. 2022</a:t>
            </a:fld>
            <a:endParaRPr lang="fr-CA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AF5E4-BE85-435A-90E5-0EAD09B88CE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258FC-F448-4662-9DFF-48A5C6AE6153}" type="datetime1">
              <a:rPr lang="sk-SK"/>
              <a:pPr>
                <a:defRPr/>
              </a:pPr>
              <a:t>28. 7. 2022</a:t>
            </a:fld>
            <a:endParaRPr lang="fr-CA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198AF-B1A1-4505-BF74-B2C2E49DB10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82" y="365126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82" y="1847850"/>
            <a:ext cx="7886700" cy="4351338"/>
          </a:xfrm>
        </p:spPr>
        <p:txBody>
          <a:bodyPr/>
          <a:lstStyle>
            <a:lvl1pPr marL="342900" indent="-342900">
              <a:buFont typeface="Century Gothic" panose="020B0502020202020204" pitchFamily="34" charset="0"/>
              <a:buChar char="―"/>
              <a:defRPr/>
            </a:lvl1pPr>
            <a:lvl2pPr marL="600075" indent="-257175">
              <a:buFont typeface="Century Gothic" panose="020B0502020202020204" pitchFamily="34" charset="0"/>
              <a:buChar char="―"/>
              <a:defRPr/>
            </a:lvl2pPr>
            <a:lvl3pPr marL="942975" indent="-257175">
              <a:buFont typeface="Century Gothic" panose="020B0502020202020204" pitchFamily="34" charset="0"/>
              <a:buChar char="―"/>
              <a:defRPr/>
            </a:lvl3pPr>
            <a:lvl4pPr marL="1243013" indent="-214313">
              <a:buFont typeface="Century Gothic" panose="020B0502020202020204" pitchFamily="34" charset="0"/>
              <a:buChar char="―"/>
              <a:defRPr/>
            </a:lvl4pPr>
            <a:lvl5pPr marL="1585913" indent="-214313">
              <a:buFont typeface="Century Gothic" panose="020B0502020202020204" pitchFamily="34" charset="0"/>
              <a:buChar char="―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72367-302F-47E7-8D81-D7E236125BFE}"/>
              </a:ext>
            </a:extLst>
          </p:cNvPr>
          <p:cNvSpPr/>
          <p:nvPr userDrawn="1"/>
        </p:nvSpPr>
        <p:spPr>
          <a:xfrm>
            <a:off x="564268" y="-1"/>
            <a:ext cx="8579733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462ECA87-B6B8-4447-A17A-959966FAD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7702" y="6317176"/>
            <a:ext cx="668596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3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444A1-E76F-4E7E-9FBF-8FD2E3D5BCDB}" type="datetime1">
              <a:rPr lang="sk-SK"/>
              <a:pPr>
                <a:defRPr/>
              </a:pPr>
              <a:t>28. 7. 2022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F2DCE-6667-49B5-B9BF-495CE89750F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C6B7-D4E8-43BC-9918-4C63A2845E87}" type="datetime1">
              <a:rPr lang="sk-SK"/>
              <a:pPr>
                <a:defRPr/>
              </a:pPr>
              <a:t>28. 7. 2022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D456B-BA29-4B02-9944-0CC14C345E6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2473-0DEA-43B0-A8A3-A769434C45ED}" type="datetime1">
              <a:rPr lang="sk-SK"/>
              <a:pPr>
                <a:defRPr/>
              </a:pPr>
              <a:t>28. 7. 2022</a:t>
            </a:fld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6119-D2C8-420E-A3E4-B5FA619DC70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21EC9-878D-4731-9E35-6FEE95EBD943}" type="datetime1">
              <a:rPr lang="sk-SK"/>
              <a:pPr>
                <a:defRPr/>
              </a:pPr>
              <a:t>28. 7. 2022</a:t>
            </a:fld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0B946-1692-49DC-BCB1-517A6026FD0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B4823-A969-4DD1-B9F8-AA0D91BD0BBE}" type="datetime1">
              <a:rPr lang="sk-SK"/>
              <a:pPr>
                <a:defRPr/>
              </a:pPr>
              <a:t>28. 7. 2022</a:t>
            </a:fld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4BA04-4AC6-4415-81B2-C1DE9ABC59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5DD03-2F57-4484-9B4F-FF82B3E193A0}" type="datetime1">
              <a:rPr lang="sk-SK"/>
              <a:pPr>
                <a:defRPr/>
              </a:pPr>
              <a:t>28. 7. 2022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D9408-EB9B-4129-9191-1B2CEE1BD79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9C157-061B-4958-BAC5-C7E2073C3536}" type="datetime1">
              <a:rPr lang="sk-SK"/>
              <a:pPr>
                <a:defRPr/>
              </a:pPr>
              <a:t>28. 7. 2022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0F0E7-0166-4D1F-92C7-AFEE19DDBC3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0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4388" y="6381750"/>
            <a:ext cx="1979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cs typeface="+mn-cs"/>
              </a:defRPr>
            </a:lvl1pPr>
          </a:lstStyle>
          <a:p>
            <a:pPr>
              <a:defRPr/>
            </a:pPr>
            <a:fld id="{883B908E-B8A4-4391-901A-9FCB1CDC6381}" type="datetime1">
              <a:rPr lang="sk-SK"/>
              <a:pPr>
                <a:defRPr/>
              </a:pPr>
              <a:t>28. 7. 2022</a:t>
            </a:fld>
            <a:endParaRPr lang="sk-SK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6BDE355-A7D5-4159-9828-09FDD8F6146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2051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4BEC1AF-FE9B-41F3-8A7E-FE16499A6D6B}" type="datetime1">
              <a:rPr lang="sk-SK"/>
              <a:pPr>
                <a:defRPr/>
              </a:pPr>
              <a:t>28. 7. 2022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sk-SK"/>
              <a:t>09.02.2011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8071564-EA50-4F01-B3EE-263FED0CE22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vox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stack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quizlet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2K1gOSdIZA&amp;feature=youtu.b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s.datanius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comments" Target="../comments/commen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.xml"/><Relationship Id="rId9" Type="http://schemas.openxmlformats.org/officeDocument/2006/relationships/hyperlink" Target="https://miro.com/signup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board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hyperlink" Target="http://www.wordart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gQQWszfFc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microsoftonline.com/common/oauth2/authorize?client_id=00000006-0000-0ff1-ce00-000000000000&amp;response_mode=form_post&amp;response_type=code+id_token&amp;scope=openid+profile&amp;state=OpenIdConnect.AuthenticationProperties%3dP70svrIlPzRzBkpSDCCm-tTGv-C4Rjo1dRkeOtXaBh_tv7Sm64bYCFFFSL49yHXsikNqbVNYRvfB3fW99ylzocUYccTCIE8f6ZytpJIsvLLXwWRipJndg4rRKNIgOKKcDCptEhl8CtJkgg2DUC104IbyNjnfLXOBTKLfmlni09ARmX-1Bu_XcBaxb0HxeY46&amp;nonce=636480941759965485.MDc3NmJhZTYtYjlhMS00YjE3LTliZDUtZWIzYjIyZjg2ZThiNDIyMWJiM2YtZTZhNS00NTdmLWFhYTQtYzNhODZmYjI3YmYz&amp;redirect_uri=https://portal.office.com/landing&amp;ui_locales=sk-SK&amp;mkt=sk-SK&amp;client-request-id=13671755-4d56-4529-852e-160b961c3671&amp;msafed=0#hom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rativ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quizizz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hoot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85" y="1719871"/>
            <a:ext cx="5342030" cy="988142"/>
          </a:xfrm>
        </p:spPr>
        <p:txBody>
          <a:bodyPr>
            <a:normAutofit/>
          </a:bodyPr>
          <a:lstStyle/>
          <a:p>
            <a:pPr algn="ctr"/>
            <a:r>
              <a:rPr lang="sk-SK" sz="1350"/>
              <a:t>Podpora rozvoja kľúčových kompetencií žiakov stredných škôl v digitalizovanom školskom prostredí</a:t>
            </a:r>
            <a:br>
              <a:rPr lang="sk-SK" sz="1350"/>
            </a:br>
            <a:endParaRPr lang="sk-SK" sz="135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B867AF8-86F3-4A23-9495-F2658A43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985" y="2847169"/>
            <a:ext cx="2135309" cy="502964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D4BF88C5-E7A1-4FF9-821E-0F6B12C16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363" y="2865747"/>
            <a:ext cx="1906689" cy="42066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64F8F51-0B4D-473B-838F-D5B2AB748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122" y="2847170"/>
            <a:ext cx="1229975" cy="420661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B050EB06-8DB9-4501-9AD3-28BF67AF31C8}"/>
              </a:ext>
            </a:extLst>
          </p:cNvPr>
          <p:cNvSpPr/>
          <p:nvPr/>
        </p:nvSpPr>
        <p:spPr>
          <a:xfrm>
            <a:off x="2065159" y="3992254"/>
            <a:ext cx="5342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171723"/>
                </a:solidFill>
                <a:latin typeface="Century Gothic" panose="020F0302020204030204"/>
                <a:cs typeface="+mn-cs"/>
              </a:rPr>
              <a:t>Ako</a:t>
            </a:r>
            <a:r>
              <a:rPr lang="en-US" sz="2400" b="1" dirty="0">
                <a:solidFill>
                  <a:srgbClr val="171723"/>
                </a:solidFill>
                <a:latin typeface="Century Gothic" panose="020F0302020204030204"/>
                <a:cs typeface="+mn-cs"/>
              </a:rPr>
              <a:t> </a:t>
            </a:r>
            <a:r>
              <a:rPr lang="en-US" sz="2400" b="1" dirty="0" err="1">
                <a:solidFill>
                  <a:srgbClr val="171723"/>
                </a:solidFill>
                <a:latin typeface="Century Gothic" panose="020F0302020204030204"/>
                <a:cs typeface="+mn-cs"/>
              </a:rPr>
              <a:t>efektívne</a:t>
            </a:r>
            <a:r>
              <a:rPr lang="en-US" sz="2400" b="1" dirty="0">
                <a:solidFill>
                  <a:srgbClr val="171723"/>
                </a:solidFill>
                <a:latin typeface="Century Gothic" panose="020F0302020204030204"/>
                <a:cs typeface="+mn-cs"/>
              </a:rPr>
              <a:t> </a:t>
            </a:r>
            <a:r>
              <a:rPr lang="en-US" sz="2400" b="1" dirty="0" err="1">
                <a:solidFill>
                  <a:srgbClr val="171723"/>
                </a:solidFill>
                <a:latin typeface="Century Gothic" panose="020F0302020204030204"/>
                <a:cs typeface="+mn-cs"/>
              </a:rPr>
              <a:t>využívať</a:t>
            </a:r>
            <a:r>
              <a:rPr lang="en-US" sz="2400" b="1" dirty="0">
                <a:solidFill>
                  <a:srgbClr val="171723"/>
                </a:solidFill>
                <a:latin typeface="Century Gothic" panose="020F0302020204030204"/>
                <a:cs typeface="+mn-cs"/>
              </a:rPr>
              <a:t> </a:t>
            </a:r>
            <a:r>
              <a:rPr lang="en-US" sz="2400" b="1" dirty="0" err="1">
                <a:solidFill>
                  <a:srgbClr val="171723"/>
                </a:solidFill>
                <a:latin typeface="Century Gothic" panose="020F0302020204030204"/>
                <a:cs typeface="+mn-cs"/>
              </a:rPr>
              <a:t>nástroje</a:t>
            </a:r>
            <a:r>
              <a:rPr lang="en-US" sz="2400" b="1" dirty="0">
                <a:solidFill>
                  <a:srgbClr val="171723"/>
                </a:solidFill>
                <a:latin typeface="Century Gothic" panose="020F0302020204030204"/>
                <a:cs typeface="+mn-cs"/>
              </a:rPr>
              <a:t> </a:t>
            </a:r>
            <a:r>
              <a:rPr lang="en-US" sz="2400" b="1" dirty="0" err="1">
                <a:solidFill>
                  <a:srgbClr val="171723"/>
                </a:solidFill>
                <a:latin typeface="Century Gothic" panose="020F0302020204030204"/>
                <a:cs typeface="+mn-cs"/>
              </a:rPr>
              <a:t>digitálnych</a:t>
            </a:r>
            <a:r>
              <a:rPr lang="en-US" sz="2400" b="1" dirty="0">
                <a:solidFill>
                  <a:srgbClr val="171723"/>
                </a:solidFill>
                <a:latin typeface="Century Gothic" panose="020F0302020204030204"/>
                <a:cs typeface="+mn-cs"/>
              </a:rPr>
              <a:t> </a:t>
            </a:r>
            <a:r>
              <a:rPr lang="en-US" sz="2400" b="1" dirty="0" err="1" smtClean="0">
                <a:solidFill>
                  <a:srgbClr val="171723"/>
                </a:solidFill>
                <a:latin typeface="Century Gothic" panose="020F0302020204030204"/>
                <a:cs typeface="+mn-cs"/>
              </a:rPr>
              <a:t>technológií</a:t>
            </a:r>
            <a:r>
              <a:rPr lang="sk-SK" sz="2400" b="1" dirty="0" smtClean="0">
                <a:solidFill>
                  <a:srgbClr val="171723"/>
                </a:solidFill>
                <a:latin typeface="Century Gothic" panose="020F0302020204030204"/>
                <a:cs typeface="+mn-cs"/>
              </a:rPr>
              <a:t> – vzdelávacie aplikácie</a:t>
            </a:r>
            <a:endParaRPr lang="en-US" sz="2400" b="1" dirty="0">
              <a:solidFill>
                <a:srgbClr val="171723"/>
              </a:solidFill>
              <a:latin typeface="Century Gothic" panose="020F03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30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Vevox</a:t>
            </a:r>
            <a:endParaRPr lang="sk-SK" dirty="0"/>
          </a:p>
        </p:txBody>
      </p:sp>
      <p:pic>
        <p:nvPicPr>
          <p:cNvPr id="5" name="Zástupný objekt pre obsah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0660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Aplikácie na podporu učenia sa</a:t>
            </a:r>
            <a:endParaRPr lang="sk-SK" dirty="0"/>
          </a:p>
        </p:txBody>
      </p:sp>
      <p:pic>
        <p:nvPicPr>
          <p:cNvPr id="4" name="Zástupný objekt pre obsah 3" descr="Article: Learning-by-doing and learning-while-earning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24944"/>
            <a:ext cx="5943600" cy="3343275"/>
          </a:xfrm>
        </p:spPr>
      </p:pic>
    </p:spTree>
    <p:extLst>
      <p:ext uri="{BB962C8B-B14F-4D97-AF65-F5344CB8AC3E}">
        <p14:creationId xmlns:p14="http://schemas.microsoft.com/office/powerpoint/2010/main" val="39634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Learningapps.org</a:t>
            </a:r>
            <a:endParaRPr lang="sk-SK" dirty="0"/>
          </a:p>
        </p:txBody>
      </p:sp>
      <p:pic>
        <p:nvPicPr>
          <p:cNvPr id="5" name="Obrázok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356992"/>
            <a:ext cx="2801466" cy="28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jekt pre obsah 8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2"/>
            <a:ext cx="3419475" cy="1333500"/>
          </a:xfrm>
        </p:spPr>
      </p:pic>
    </p:spTree>
    <p:extLst>
      <p:ext uri="{BB962C8B-B14F-4D97-AF65-F5344CB8AC3E}">
        <p14:creationId xmlns:p14="http://schemas.microsoft.com/office/powerpoint/2010/main" val="35438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2911"/>
            <a:ext cx="8229600" cy="4320540"/>
          </a:xfrm>
        </p:spPr>
      </p:pic>
    </p:spTree>
    <p:extLst>
      <p:ext uri="{BB962C8B-B14F-4D97-AF65-F5344CB8AC3E}">
        <p14:creationId xmlns:p14="http://schemas.microsoft.com/office/powerpoint/2010/main" val="9719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l="10401" t="44760" r="54950" b="34281"/>
          <a:stretch/>
        </p:blipFill>
        <p:spPr>
          <a:xfrm>
            <a:off x="17494" y="389955"/>
            <a:ext cx="9109012" cy="331236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45050" t="44760" r="20750" b="34281"/>
          <a:stretch/>
        </p:blipFill>
        <p:spPr>
          <a:xfrm>
            <a:off x="11092" y="3579417"/>
            <a:ext cx="9141557" cy="336794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28184" y="906"/>
            <a:ext cx="2441122" cy="778098"/>
          </a:xfrm>
        </p:spPr>
        <p:txBody>
          <a:bodyPr/>
          <a:lstStyle/>
          <a:p>
            <a:r>
              <a:rPr lang="sk-SK" dirty="0" err="1" smtClean="0">
                <a:hlinkClick r:id="rId4"/>
              </a:rPr>
              <a:t>quizlet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373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Flash </a:t>
            </a:r>
            <a:r>
              <a:rPr lang="sk-SK" dirty="0" err="1" smtClean="0"/>
              <a:t>cards</a:t>
            </a:r>
            <a:endParaRPr lang="sk-SK" dirty="0"/>
          </a:p>
        </p:txBody>
      </p:sp>
      <p:pic>
        <p:nvPicPr>
          <p:cNvPr id="5" name="Zástupný objekt pre obsah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14437" y="2224881"/>
            <a:ext cx="67151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8 smerovky</a:t>
            </a:r>
            <a:endParaRPr lang="sk-SK" dirty="0"/>
          </a:p>
        </p:txBody>
      </p:sp>
      <p:pic>
        <p:nvPicPr>
          <p:cNvPr id="5" name="Zástupný objekt pre obsah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19672" y="2348880"/>
            <a:ext cx="5943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Aplikácie pre prezentovanie učiva</a:t>
            </a:r>
            <a:endParaRPr lang="sk-SK" dirty="0"/>
          </a:p>
        </p:txBody>
      </p:sp>
      <p:pic>
        <p:nvPicPr>
          <p:cNvPr id="4" name="Zástupný objekt pre obsah 3" descr="Five Must-Have Apps for Creating Stunning Presentations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05" y="2338307"/>
            <a:ext cx="8008267" cy="4525963"/>
          </a:xfrm>
        </p:spPr>
      </p:pic>
    </p:spTree>
    <p:extLst>
      <p:ext uri="{BB962C8B-B14F-4D97-AF65-F5344CB8AC3E}">
        <p14:creationId xmlns:p14="http://schemas.microsoft.com/office/powerpoint/2010/main" val="5998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85" y="1719871"/>
            <a:ext cx="5342030" cy="988142"/>
          </a:xfrm>
        </p:spPr>
        <p:txBody>
          <a:bodyPr>
            <a:normAutofit/>
          </a:bodyPr>
          <a:lstStyle/>
          <a:p>
            <a:pPr algn="ctr"/>
            <a:r>
              <a:rPr lang="sk-SK" sz="1350"/>
              <a:t>Podpora rozvoja kľúčových kompetencií žiakov stredných škôl v digitalizovanom školskom prostredí</a:t>
            </a:r>
            <a:br>
              <a:rPr lang="sk-SK" sz="1350"/>
            </a:br>
            <a:endParaRPr lang="sk-SK" sz="135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B867AF8-86F3-4A23-9495-F2658A43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985" y="2847169"/>
            <a:ext cx="2135309" cy="502964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D4BF88C5-E7A1-4FF9-821E-0F6B12C16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363" y="2865747"/>
            <a:ext cx="1906689" cy="42066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64F8F51-0B4D-473B-838F-D5B2AB748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122" y="2847170"/>
            <a:ext cx="1229975" cy="420661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B050EB06-8DB9-4501-9AD3-28BF67AF31C8}"/>
              </a:ext>
            </a:extLst>
          </p:cNvPr>
          <p:cNvSpPr/>
          <p:nvPr/>
        </p:nvSpPr>
        <p:spPr>
          <a:xfrm>
            <a:off x="2065159" y="3992254"/>
            <a:ext cx="5342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171723"/>
                </a:solidFill>
                <a:latin typeface="Century Gothic" panose="020F0302020204030204"/>
              </a:rPr>
              <a:t>Ako</a:t>
            </a:r>
            <a:r>
              <a:rPr lang="en-US" sz="2400" b="1" dirty="0">
                <a:solidFill>
                  <a:srgbClr val="171723"/>
                </a:solidFill>
                <a:latin typeface="Century Gothic" panose="020F0302020204030204"/>
              </a:rPr>
              <a:t> </a:t>
            </a:r>
            <a:r>
              <a:rPr lang="en-US" sz="2400" b="1" dirty="0" err="1">
                <a:solidFill>
                  <a:srgbClr val="171723"/>
                </a:solidFill>
                <a:latin typeface="Century Gothic" panose="020F0302020204030204"/>
              </a:rPr>
              <a:t>efektívne</a:t>
            </a:r>
            <a:r>
              <a:rPr lang="en-US" sz="2400" b="1" dirty="0">
                <a:solidFill>
                  <a:srgbClr val="171723"/>
                </a:solidFill>
                <a:latin typeface="Century Gothic" panose="020F0302020204030204"/>
              </a:rPr>
              <a:t> </a:t>
            </a:r>
            <a:r>
              <a:rPr lang="en-US" sz="2400" b="1" dirty="0" err="1">
                <a:solidFill>
                  <a:srgbClr val="171723"/>
                </a:solidFill>
                <a:latin typeface="Century Gothic" panose="020F0302020204030204"/>
              </a:rPr>
              <a:t>využívať</a:t>
            </a:r>
            <a:r>
              <a:rPr lang="en-US" sz="2400" b="1" dirty="0">
                <a:solidFill>
                  <a:srgbClr val="171723"/>
                </a:solidFill>
                <a:latin typeface="Century Gothic" panose="020F0302020204030204"/>
              </a:rPr>
              <a:t> </a:t>
            </a:r>
            <a:r>
              <a:rPr lang="en-US" sz="2400" b="1" dirty="0" err="1">
                <a:solidFill>
                  <a:srgbClr val="171723"/>
                </a:solidFill>
                <a:latin typeface="Century Gothic" panose="020F0302020204030204"/>
              </a:rPr>
              <a:t>nástroje</a:t>
            </a:r>
            <a:r>
              <a:rPr lang="en-US" sz="2400" b="1" dirty="0">
                <a:solidFill>
                  <a:srgbClr val="171723"/>
                </a:solidFill>
                <a:latin typeface="Century Gothic" panose="020F0302020204030204"/>
              </a:rPr>
              <a:t> </a:t>
            </a:r>
            <a:r>
              <a:rPr lang="en-US" sz="2400" b="1" dirty="0" err="1">
                <a:solidFill>
                  <a:srgbClr val="171723"/>
                </a:solidFill>
                <a:latin typeface="Century Gothic" panose="020F0302020204030204"/>
              </a:rPr>
              <a:t>digitálnych</a:t>
            </a:r>
            <a:r>
              <a:rPr lang="en-US" sz="2400" b="1" dirty="0">
                <a:solidFill>
                  <a:srgbClr val="171723"/>
                </a:solidFill>
                <a:latin typeface="Century Gothic" panose="020F0302020204030204"/>
              </a:rPr>
              <a:t> </a:t>
            </a:r>
            <a:r>
              <a:rPr lang="en-US" sz="2400" b="1" dirty="0" err="1">
                <a:solidFill>
                  <a:srgbClr val="171723"/>
                </a:solidFill>
                <a:latin typeface="Century Gothic" panose="020F0302020204030204"/>
              </a:rPr>
              <a:t>technológií</a:t>
            </a:r>
            <a:r>
              <a:rPr lang="sk-SK" sz="2400" b="1" dirty="0">
                <a:solidFill>
                  <a:srgbClr val="171723"/>
                </a:solidFill>
                <a:latin typeface="Century Gothic" panose="020F0302020204030204"/>
              </a:rPr>
              <a:t> – vzdelávacie aplikácie</a:t>
            </a:r>
            <a:endParaRPr lang="en-US" sz="2400" b="1" dirty="0">
              <a:solidFill>
                <a:srgbClr val="171723"/>
              </a:solidFill>
              <a:latin typeface="Century Gothic" panose="020F0302020204030204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407188" y="5039843"/>
            <a:ext cx="14077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k-SK" sz="1350" b="1" dirty="0">
                <a:solidFill>
                  <a:srgbClr val="171723"/>
                </a:solidFill>
                <a:latin typeface="Century Gothic" panose="020F0302020204030204"/>
                <a:cs typeface="+mn-cs"/>
              </a:rPr>
              <a:t>Ladislav Pasiar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sk-SK" sz="1350" b="1" dirty="0">
                <a:solidFill>
                  <a:srgbClr val="171723"/>
                </a:solidFill>
                <a:latin typeface="Century Gothic" panose="020F0302020204030204"/>
                <a:cs typeface="+mn-cs"/>
              </a:rPr>
              <a:t>Jaromír Novák</a:t>
            </a:r>
          </a:p>
        </p:txBody>
      </p:sp>
    </p:spTree>
    <p:extLst>
      <p:ext uri="{BB962C8B-B14F-4D97-AF65-F5344CB8AC3E}">
        <p14:creationId xmlns:p14="http://schemas.microsoft.com/office/powerpoint/2010/main" val="1322305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Myšlienkové mapy</a:t>
            </a:r>
            <a:endParaRPr lang="sk-SK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34162962"/>
              </p:ext>
            </p:extLst>
          </p:nvPr>
        </p:nvGraphicFramePr>
        <p:xfrm>
          <a:off x="539552" y="1397000"/>
          <a:ext cx="806489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s://www.macupdate.com/images/icons256/1932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631">
            <a:off x="2547572" y="4689022"/>
            <a:ext cx="3275856" cy="136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426"/>
            <a:ext cx="4402832" cy="778098"/>
          </a:xfrm>
        </p:spPr>
        <p:txBody>
          <a:bodyPr/>
          <a:lstStyle/>
          <a:p>
            <a:r>
              <a:rPr lang="sk-SK" dirty="0" smtClean="0"/>
              <a:t>Myšlienková mapa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75" y="800524"/>
            <a:ext cx="9186175" cy="6097324"/>
          </a:xfrm>
        </p:spPr>
      </p:pic>
    </p:spTree>
    <p:extLst>
      <p:ext uri="{BB962C8B-B14F-4D97-AF65-F5344CB8AC3E}">
        <p14:creationId xmlns:p14="http://schemas.microsoft.com/office/powerpoint/2010/main" val="17337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Nearpod.com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967706"/>
            <a:ext cx="6953250" cy="3790950"/>
          </a:xfrm>
        </p:spPr>
      </p:pic>
    </p:spTree>
    <p:extLst>
      <p:ext uri="{BB962C8B-B14F-4D97-AF65-F5344CB8AC3E}">
        <p14:creationId xmlns:p14="http://schemas.microsoft.com/office/powerpoint/2010/main" val="26234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Collboard.com</a:t>
            </a:r>
            <a:endParaRPr lang="sk-SK" dirty="0"/>
          </a:p>
        </p:txBody>
      </p:sp>
      <p:pic>
        <p:nvPicPr>
          <p:cNvPr id="4" name="Zástupný objekt pre obsah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5790">
            <a:off x="3032196" y="1985485"/>
            <a:ext cx="5644376" cy="3489251"/>
          </a:xfrm>
        </p:spPr>
      </p:pic>
    </p:spTree>
    <p:extLst>
      <p:ext uri="{BB962C8B-B14F-4D97-AF65-F5344CB8AC3E}">
        <p14:creationId xmlns:p14="http://schemas.microsoft.com/office/powerpoint/2010/main" val="38602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/>
          <a:lstStyle/>
          <a:p>
            <a:r>
              <a:rPr lang="sk-SK" dirty="0" smtClean="0"/>
              <a:t>Slovné mraky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27" y="383613"/>
            <a:ext cx="4852358" cy="4218607"/>
          </a:xfrm>
          <a:prstGeom prst="rect">
            <a:avLst/>
          </a:prstGeom>
        </p:spPr>
      </p:pic>
      <p:pic>
        <p:nvPicPr>
          <p:cNvPr id="7" name="Obrázok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2650">
            <a:off x="4216781" y="1816403"/>
            <a:ext cx="3877041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Komiksy</a:t>
            </a:r>
            <a:endParaRPr lang="sk-SK" dirty="0"/>
          </a:p>
        </p:txBody>
      </p:sp>
      <p:pic>
        <p:nvPicPr>
          <p:cNvPr id="5" name="Obrázok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88840"/>
            <a:ext cx="3561450" cy="356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Office 365</a:t>
            </a:r>
            <a:endParaRPr lang="sk-SK" dirty="0"/>
          </a:p>
        </p:txBody>
      </p:sp>
      <p:pic>
        <p:nvPicPr>
          <p:cNvPr id="4" name="Zástupný objekt pre obsah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715294"/>
            <a:ext cx="7334250" cy="4295775"/>
          </a:xfrm>
        </p:spPr>
      </p:pic>
    </p:spTree>
    <p:extLst>
      <p:ext uri="{BB962C8B-B14F-4D97-AF65-F5344CB8AC3E}">
        <p14:creationId xmlns:p14="http://schemas.microsoft.com/office/powerpoint/2010/main" val="142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24EA4F11-73E7-45BC-B976-2C735AFC78A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89498" y="1396604"/>
          <a:ext cx="5763815" cy="406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13317083" imgH="9387892" progId="Word.Document.12">
                  <p:embed/>
                </p:oleObj>
              </mc:Choice>
              <mc:Fallback>
                <p:oleObj name="Document" r:id="rId3" imgW="13317083" imgH="9387892" progId="Word.Documen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24EA4F11-73E7-45BC-B976-2C735AFC7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9498" y="1396604"/>
                        <a:ext cx="5763815" cy="4063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88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Aplikácie na spätnú väzbu</a:t>
            </a:r>
            <a:endParaRPr lang="sk-SK" dirty="0"/>
          </a:p>
        </p:txBody>
      </p:sp>
      <p:pic>
        <p:nvPicPr>
          <p:cNvPr id="4" name="Zástupný objekt pre obsah 3" descr="Email Market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50" y="3933056"/>
            <a:ext cx="3922892" cy="2476326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917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25" y="332656"/>
            <a:ext cx="2818656" cy="720080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 err="1" smtClean="0"/>
              <a:t>socrative</a:t>
            </a:r>
            <a:endParaRPr lang="sk-SK" dirty="0"/>
          </a:p>
        </p:txBody>
      </p:sp>
      <p:pic>
        <p:nvPicPr>
          <p:cNvPr id="3" name="Obrázok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05" y="2924944"/>
            <a:ext cx="6551140" cy="241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quizizz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198" cy="6858000"/>
          </a:xfrm>
        </p:spPr>
      </p:pic>
      <p:pic>
        <p:nvPicPr>
          <p:cNvPr id="5" name="Zástupný objekt pre obsah 3">
            <a:hlinkClick r:id="rId4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5" t="21612" r="24535" b="52138"/>
          <a:stretch/>
        </p:blipFill>
        <p:spPr bwMode="auto">
          <a:xfrm>
            <a:off x="2267744" y="1467709"/>
            <a:ext cx="46085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46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Kahoot</a:t>
            </a:r>
            <a:r>
              <a:rPr lang="sk-SK" dirty="0" smtClean="0"/>
              <a:t>!</a:t>
            </a:r>
            <a:endParaRPr lang="sk-SK" dirty="0"/>
          </a:p>
        </p:txBody>
      </p:sp>
      <p:pic>
        <p:nvPicPr>
          <p:cNvPr id="4" name="Obrázok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83" y="1821254"/>
            <a:ext cx="5900714" cy="50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mentimeter</a:t>
            </a:r>
            <a:endParaRPr lang="sk-SK" dirty="0"/>
          </a:p>
        </p:txBody>
      </p:sp>
      <p:pic>
        <p:nvPicPr>
          <p:cNvPr id="4" name="Zástupný objekt pre obsah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42634"/>
            <a:ext cx="8229600" cy="1041094"/>
          </a:xfrm>
        </p:spPr>
      </p:pic>
    </p:spTree>
    <p:extLst>
      <p:ext uri="{BB962C8B-B14F-4D97-AF65-F5344CB8AC3E}">
        <p14:creationId xmlns:p14="http://schemas.microsoft.com/office/powerpoint/2010/main" val="10770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ý návrh1">
  <a:themeElements>
    <a:clrScheme name="Vlastný návrh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ý návrh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ý návrh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16880656</TotalTime>
  <Words>1070</Words>
  <Application>Microsoft Office PowerPoint</Application>
  <PresentationFormat>Prezentácia na obrazovke (4:3)</PresentationFormat>
  <Paragraphs>167</Paragraphs>
  <Slides>26</Slides>
  <Notes>21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Vlastný návrh1</vt:lpstr>
      <vt:lpstr>Motív Office</vt:lpstr>
      <vt:lpstr>Document</vt:lpstr>
      <vt:lpstr>Podpora rozvoja kľúčových kompetencií žiakov stredných škôl v digitalizovanom školskom prostredí </vt:lpstr>
      <vt:lpstr>Podpora rozvoja kľúčových kompetencií žiakov stredných škôl v digitalizovanom školskom prostredí </vt:lpstr>
      <vt:lpstr>Prezentácia programu PowerPoint</vt:lpstr>
      <vt:lpstr>Aplikácie na spätnú väzbu</vt:lpstr>
      <vt:lpstr>socrative</vt:lpstr>
      <vt:lpstr>quizizz</vt:lpstr>
      <vt:lpstr>Kahoot!</vt:lpstr>
      <vt:lpstr>mentimeter</vt:lpstr>
      <vt:lpstr>Prezentácia programu PowerPoint</vt:lpstr>
      <vt:lpstr>Vevox</vt:lpstr>
      <vt:lpstr>Prezentácia programu PowerPoint</vt:lpstr>
      <vt:lpstr>Aplikácie na podporu učenia sa</vt:lpstr>
      <vt:lpstr>Learningapps.org</vt:lpstr>
      <vt:lpstr>Prezentácia programu PowerPoint</vt:lpstr>
      <vt:lpstr>Prezentácia programu PowerPoint</vt:lpstr>
      <vt:lpstr>quizlet</vt:lpstr>
      <vt:lpstr>Flash cards</vt:lpstr>
      <vt:lpstr>8 smerovky</vt:lpstr>
      <vt:lpstr>Aplikácie pre prezentovanie učiva</vt:lpstr>
      <vt:lpstr>Myšlienkové mapy</vt:lpstr>
      <vt:lpstr>Myšlienková mapa</vt:lpstr>
      <vt:lpstr>Nearpod.com</vt:lpstr>
      <vt:lpstr>Collboard.com</vt:lpstr>
      <vt:lpstr>Slovné mraky</vt:lpstr>
      <vt:lpstr>Komiksy</vt:lpstr>
      <vt:lpstr>Office 365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gejdos</dc:creator>
  <cp:lastModifiedBy>Ladislav Pasiar | NHF EU v Bratislave</cp:lastModifiedBy>
  <cp:revision>144</cp:revision>
  <cp:lastPrinted>2017-03-27T12:38:39Z</cp:lastPrinted>
  <dcterms:created xsi:type="dcterms:W3CDTF">2007-08-06T12:40:25Z</dcterms:created>
  <dcterms:modified xsi:type="dcterms:W3CDTF">2022-07-28T11:22:18Z</dcterms:modified>
</cp:coreProperties>
</file>