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15" r:id="rId2"/>
    <p:sldId id="316" r:id="rId3"/>
    <p:sldId id="317" r:id="rId4"/>
    <p:sldId id="318" r:id="rId5"/>
    <p:sldId id="263" r:id="rId6"/>
    <p:sldId id="277" r:id="rId7"/>
    <p:sldId id="257" r:id="rId8"/>
    <p:sldId id="260" r:id="rId9"/>
    <p:sldId id="265" r:id="rId10"/>
    <p:sldId id="291" r:id="rId11"/>
    <p:sldId id="308" r:id="rId12"/>
    <p:sldId id="275" r:id="rId13"/>
    <p:sldId id="305" r:id="rId14"/>
    <p:sldId id="306" r:id="rId15"/>
    <p:sldId id="264" r:id="rId16"/>
    <p:sldId id="262" r:id="rId17"/>
    <p:sldId id="293" r:id="rId18"/>
    <p:sldId id="309" r:id="rId19"/>
    <p:sldId id="294" r:id="rId20"/>
    <p:sldId id="299" r:id="rId21"/>
    <p:sldId id="300" r:id="rId22"/>
    <p:sldId id="312" r:id="rId23"/>
    <p:sldId id="313" r:id="rId24"/>
    <p:sldId id="314" r:id="rId25"/>
    <p:sldId id="311" r:id="rId26"/>
    <p:sldId id="310" r:id="rId27"/>
    <p:sldId id="268" r:id="rId28"/>
    <p:sldId id="278" r:id="rId29"/>
    <p:sldId id="279" r:id="rId30"/>
    <p:sldId id="280" r:id="rId31"/>
    <p:sldId id="282" r:id="rId32"/>
    <p:sldId id="303" r:id="rId33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Šipošová | NHF EU v Bratislave" initials="JŠ|NEvB" lastIdx="1" clrIdx="0">
    <p:extLst>
      <p:ext uri="{19B8F6BF-5375-455C-9EA6-DF929625EA0E}">
        <p15:presenceInfo xmlns:p15="http://schemas.microsoft.com/office/powerpoint/2012/main" userId="Jana Šipošová | NHF EU v Bratislav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6506" autoAdjust="0"/>
  </p:normalViewPr>
  <p:slideViewPr>
    <p:cSldViewPr>
      <p:cViewPr varScale="1">
        <p:scale>
          <a:sx n="67" d="100"/>
          <a:sy n="67" d="100"/>
        </p:scale>
        <p:origin x="184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8T14:45:05.38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8T14:45:05.38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8T14:45:05.38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38416-FC25-4D04-A400-63B5037B68AB}" type="doc">
      <dgm:prSet loTypeId="urn:microsoft.com/office/officeart/2005/8/layout/radial3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sk-SK"/>
        </a:p>
      </dgm:t>
    </dgm:pt>
    <dgm:pt modelId="{B59339B3-F6B6-4784-BDE5-4956793D1DF3}">
      <dgm:prSet phldrT="[Text]"/>
      <dgm:spPr/>
      <dgm:t>
        <a:bodyPr/>
        <a:lstStyle/>
        <a:p>
          <a:r>
            <a:rPr lang="sk-SK" dirty="0" smtClean="0"/>
            <a:t>video</a:t>
          </a:r>
          <a:endParaRPr lang="sk-SK" dirty="0"/>
        </a:p>
      </dgm:t>
    </dgm:pt>
    <dgm:pt modelId="{F907F5BD-687C-47B3-99BC-8CCAD9B86E72}" type="parTrans" cxnId="{E31D617E-9321-43F0-BBDE-92D12A9BDE95}">
      <dgm:prSet/>
      <dgm:spPr/>
      <dgm:t>
        <a:bodyPr/>
        <a:lstStyle/>
        <a:p>
          <a:endParaRPr lang="sk-SK"/>
        </a:p>
      </dgm:t>
    </dgm:pt>
    <dgm:pt modelId="{A9833815-1737-418E-B784-D4000961E018}" type="sibTrans" cxnId="{E31D617E-9321-43F0-BBDE-92D12A9BDE95}">
      <dgm:prSet/>
      <dgm:spPr/>
      <dgm:t>
        <a:bodyPr/>
        <a:lstStyle/>
        <a:p>
          <a:endParaRPr lang="sk-SK"/>
        </a:p>
      </dgm:t>
    </dgm:pt>
    <dgm:pt modelId="{17674095-CB16-40F8-A9DE-98162228C4FB}">
      <dgm:prSet phldrT="[Text]" custT="1"/>
      <dgm:spPr/>
      <dgm:t>
        <a:bodyPr/>
        <a:lstStyle/>
        <a:p>
          <a:r>
            <a:rPr lang="sk-SK" sz="3600" dirty="0" smtClean="0"/>
            <a:t>motivačná</a:t>
          </a:r>
          <a:endParaRPr lang="sk-SK" sz="3600" dirty="0"/>
        </a:p>
      </dgm:t>
    </dgm:pt>
    <dgm:pt modelId="{F910DE83-AB43-4C80-B81E-BE6FC12C73F5}" type="parTrans" cxnId="{86478A81-09F2-47F0-BD3C-A3E529B88B93}">
      <dgm:prSet/>
      <dgm:spPr/>
      <dgm:t>
        <a:bodyPr/>
        <a:lstStyle/>
        <a:p>
          <a:endParaRPr lang="sk-SK"/>
        </a:p>
      </dgm:t>
    </dgm:pt>
    <dgm:pt modelId="{DE7B8E75-09C6-4EFC-8C47-51F996731D6B}" type="sibTrans" cxnId="{86478A81-09F2-47F0-BD3C-A3E529B88B93}">
      <dgm:prSet/>
      <dgm:spPr/>
      <dgm:t>
        <a:bodyPr/>
        <a:lstStyle/>
        <a:p>
          <a:endParaRPr lang="sk-SK"/>
        </a:p>
      </dgm:t>
    </dgm:pt>
    <dgm:pt modelId="{183EBC86-8EF5-43E6-ABE4-D43B0F5A9554}">
      <dgm:prSet phldrT="[Text]" custT="1"/>
      <dgm:spPr/>
      <dgm:t>
        <a:bodyPr/>
        <a:lstStyle/>
        <a:p>
          <a:r>
            <a:rPr lang="sk-SK" sz="3600" dirty="0" smtClean="0"/>
            <a:t>expozičná</a:t>
          </a:r>
          <a:endParaRPr lang="sk-SK" sz="3600" dirty="0"/>
        </a:p>
      </dgm:t>
    </dgm:pt>
    <dgm:pt modelId="{0173ABC0-27B0-4593-867D-9DE52C761B33}" type="parTrans" cxnId="{1FA4BB21-5548-43DA-ACFE-5F080F3938E8}">
      <dgm:prSet/>
      <dgm:spPr/>
      <dgm:t>
        <a:bodyPr/>
        <a:lstStyle/>
        <a:p>
          <a:endParaRPr lang="sk-SK"/>
        </a:p>
      </dgm:t>
    </dgm:pt>
    <dgm:pt modelId="{C9514688-C904-4641-9CC0-A42F24B12119}" type="sibTrans" cxnId="{1FA4BB21-5548-43DA-ACFE-5F080F3938E8}">
      <dgm:prSet/>
      <dgm:spPr/>
      <dgm:t>
        <a:bodyPr/>
        <a:lstStyle/>
        <a:p>
          <a:endParaRPr lang="sk-SK"/>
        </a:p>
      </dgm:t>
    </dgm:pt>
    <dgm:pt modelId="{4D057BE8-94B2-49FA-936E-002E80FD78E1}">
      <dgm:prSet phldrT="[Text]" custT="1"/>
      <dgm:spPr/>
      <dgm:t>
        <a:bodyPr/>
        <a:lstStyle/>
        <a:p>
          <a:r>
            <a:rPr lang="sk-SK" sz="3600" dirty="0" smtClean="0"/>
            <a:t>fixačná</a:t>
          </a:r>
          <a:endParaRPr lang="sk-SK" sz="3600" dirty="0"/>
        </a:p>
      </dgm:t>
    </dgm:pt>
    <dgm:pt modelId="{A2EAEEFC-9539-4513-B34E-A27076F64AAE}" type="parTrans" cxnId="{D7A45045-69C1-4B2B-9AD7-F7223F9B44C6}">
      <dgm:prSet/>
      <dgm:spPr/>
      <dgm:t>
        <a:bodyPr/>
        <a:lstStyle/>
        <a:p>
          <a:endParaRPr lang="sk-SK"/>
        </a:p>
      </dgm:t>
    </dgm:pt>
    <dgm:pt modelId="{710F6C86-30D4-4597-BA4B-693DC76C0367}" type="sibTrans" cxnId="{D7A45045-69C1-4B2B-9AD7-F7223F9B44C6}">
      <dgm:prSet/>
      <dgm:spPr/>
      <dgm:t>
        <a:bodyPr/>
        <a:lstStyle/>
        <a:p>
          <a:endParaRPr lang="sk-SK"/>
        </a:p>
      </dgm:t>
    </dgm:pt>
    <dgm:pt modelId="{EB410C99-EF11-44A6-AEE8-24117D208DD0}">
      <dgm:prSet phldrT="[Text]" custT="1"/>
      <dgm:spPr/>
      <dgm:t>
        <a:bodyPr/>
        <a:lstStyle/>
        <a:p>
          <a:r>
            <a:rPr lang="sk-SK" sz="3600" dirty="0" smtClean="0"/>
            <a:t>diagnostická</a:t>
          </a:r>
          <a:endParaRPr lang="sk-SK" sz="3600" dirty="0"/>
        </a:p>
      </dgm:t>
    </dgm:pt>
    <dgm:pt modelId="{376F7761-01E9-4C91-9DC5-2471C05F7684}" type="parTrans" cxnId="{86F4A7D7-01F4-40C6-B59C-1557918EF205}">
      <dgm:prSet/>
      <dgm:spPr/>
      <dgm:t>
        <a:bodyPr/>
        <a:lstStyle/>
        <a:p>
          <a:endParaRPr lang="sk-SK"/>
        </a:p>
      </dgm:t>
    </dgm:pt>
    <dgm:pt modelId="{90A637AC-FF73-4083-B33D-EA2EBC253F6D}" type="sibTrans" cxnId="{86F4A7D7-01F4-40C6-B59C-1557918EF205}">
      <dgm:prSet/>
      <dgm:spPr/>
      <dgm:t>
        <a:bodyPr/>
        <a:lstStyle/>
        <a:p>
          <a:endParaRPr lang="sk-SK"/>
        </a:p>
      </dgm:t>
    </dgm:pt>
    <dgm:pt modelId="{33988A59-4B10-4A9F-81D8-6CDA490949B8}" type="pres">
      <dgm:prSet presAssocID="{43F38416-FC25-4D04-A400-63B5037B68A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7BB4C40-309C-4D45-BD61-A58AEC33FCFD}" type="pres">
      <dgm:prSet presAssocID="{43F38416-FC25-4D04-A400-63B5037B68AB}" presName="radial" presStyleCnt="0">
        <dgm:presLayoutVars>
          <dgm:animLvl val="ctr"/>
        </dgm:presLayoutVars>
      </dgm:prSet>
      <dgm:spPr/>
    </dgm:pt>
    <dgm:pt modelId="{A1D8A41D-1248-4D66-AB2A-C50D8EF78AC9}" type="pres">
      <dgm:prSet presAssocID="{B59339B3-F6B6-4784-BDE5-4956793D1DF3}" presName="centerShape" presStyleLbl="vennNode1" presStyleIdx="0" presStyleCnt="5"/>
      <dgm:spPr/>
      <dgm:t>
        <a:bodyPr/>
        <a:lstStyle/>
        <a:p>
          <a:endParaRPr lang="sk-SK"/>
        </a:p>
      </dgm:t>
    </dgm:pt>
    <dgm:pt modelId="{6EAA149C-3F71-4588-A88B-F47ABA6B39D9}" type="pres">
      <dgm:prSet presAssocID="{17674095-CB16-40F8-A9DE-98162228C4FB}" presName="node" presStyleLbl="vennNode1" presStyleIdx="1" presStyleCnt="5" custScaleX="18929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2E7E93A-894A-4FED-8BFD-9616D7A268D5}" type="pres">
      <dgm:prSet presAssocID="{183EBC86-8EF5-43E6-ABE4-D43B0F5A9554}" presName="node" presStyleLbl="vennNode1" presStyleIdx="2" presStyleCnt="5" custScaleX="189293" custRadScaleRad="112325" custRadScaleInc="-130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2F9E851-6493-4C6D-90BD-ABB923B18F47}" type="pres">
      <dgm:prSet presAssocID="{4D057BE8-94B2-49FA-936E-002E80FD78E1}" presName="node" presStyleLbl="vennNode1" presStyleIdx="3" presStyleCnt="5" custScaleX="18929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7E64177-339C-4AB0-A2DE-51EA1EB9FEE1}" type="pres">
      <dgm:prSet presAssocID="{EB410C99-EF11-44A6-AEE8-24117D208DD0}" presName="node" presStyleLbl="vennNode1" presStyleIdx="4" presStyleCnt="5" custScaleX="189293" custRadScaleRad="111889" custRadScaleInc="-34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ACD20F56-1C9F-403B-A0F8-CEA9D8924545}" type="presOf" srcId="{43F38416-FC25-4D04-A400-63B5037B68AB}" destId="{33988A59-4B10-4A9F-81D8-6CDA490949B8}" srcOrd="0" destOrd="0" presId="urn:microsoft.com/office/officeart/2005/8/layout/radial3"/>
    <dgm:cxn modelId="{ADE5A58B-133E-47AA-967C-58CEBD51F04A}" type="presOf" srcId="{4D057BE8-94B2-49FA-936E-002E80FD78E1}" destId="{32F9E851-6493-4C6D-90BD-ABB923B18F47}" srcOrd="0" destOrd="0" presId="urn:microsoft.com/office/officeart/2005/8/layout/radial3"/>
    <dgm:cxn modelId="{28910B62-94D0-4AD3-89DB-F4A7B1D0ED21}" type="presOf" srcId="{EB410C99-EF11-44A6-AEE8-24117D208DD0}" destId="{87E64177-339C-4AB0-A2DE-51EA1EB9FEE1}" srcOrd="0" destOrd="0" presId="urn:microsoft.com/office/officeart/2005/8/layout/radial3"/>
    <dgm:cxn modelId="{E31D617E-9321-43F0-BBDE-92D12A9BDE95}" srcId="{43F38416-FC25-4D04-A400-63B5037B68AB}" destId="{B59339B3-F6B6-4784-BDE5-4956793D1DF3}" srcOrd="0" destOrd="0" parTransId="{F907F5BD-687C-47B3-99BC-8CCAD9B86E72}" sibTransId="{A9833815-1737-418E-B784-D4000961E018}"/>
    <dgm:cxn modelId="{D7A45045-69C1-4B2B-9AD7-F7223F9B44C6}" srcId="{B59339B3-F6B6-4784-BDE5-4956793D1DF3}" destId="{4D057BE8-94B2-49FA-936E-002E80FD78E1}" srcOrd="2" destOrd="0" parTransId="{A2EAEEFC-9539-4513-B34E-A27076F64AAE}" sibTransId="{710F6C86-30D4-4597-BA4B-693DC76C0367}"/>
    <dgm:cxn modelId="{86478A81-09F2-47F0-BD3C-A3E529B88B93}" srcId="{B59339B3-F6B6-4784-BDE5-4956793D1DF3}" destId="{17674095-CB16-40F8-A9DE-98162228C4FB}" srcOrd="0" destOrd="0" parTransId="{F910DE83-AB43-4C80-B81E-BE6FC12C73F5}" sibTransId="{DE7B8E75-09C6-4EFC-8C47-51F996731D6B}"/>
    <dgm:cxn modelId="{86F4A7D7-01F4-40C6-B59C-1557918EF205}" srcId="{B59339B3-F6B6-4784-BDE5-4956793D1DF3}" destId="{EB410C99-EF11-44A6-AEE8-24117D208DD0}" srcOrd="3" destOrd="0" parTransId="{376F7761-01E9-4C91-9DC5-2471C05F7684}" sibTransId="{90A637AC-FF73-4083-B33D-EA2EBC253F6D}"/>
    <dgm:cxn modelId="{C5B028A7-8BD6-4F97-9853-258F7366571F}" type="presOf" srcId="{17674095-CB16-40F8-A9DE-98162228C4FB}" destId="{6EAA149C-3F71-4588-A88B-F47ABA6B39D9}" srcOrd="0" destOrd="0" presId="urn:microsoft.com/office/officeart/2005/8/layout/radial3"/>
    <dgm:cxn modelId="{1FA4BB21-5548-43DA-ACFE-5F080F3938E8}" srcId="{B59339B3-F6B6-4784-BDE5-4956793D1DF3}" destId="{183EBC86-8EF5-43E6-ABE4-D43B0F5A9554}" srcOrd="1" destOrd="0" parTransId="{0173ABC0-27B0-4593-867D-9DE52C761B33}" sibTransId="{C9514688-C904-4641-9CC0-A42F24B12119}"/>
    <dgm:cxn modelId="{BDD25C08-7A5F-4DDC-A93D-8F30CFBB199C}" type="presOf" srcId="{183EBC86-8EF5-43E6-ABE4-D43B0F5A9554}" destId="{72E7E93A-894A-4FED-8BFD-9616D7A268D5}" srcOrd="0" destOrd="0" presId="urn:microsoft.com/office/officeart/2005/8/layout/radial3"/>
    <dgm:cxn modelId="{F741D4CD-DE75-4D45-949B-66AA78806EDD}" type="presOf" srcId="{B59339B3-F6B6-4784-BDE5-4956793D1DF3}" destId="{A1D8A41D-1248-4D66-AB2A-C50D8EF78AC9}" srcOrd="0" destOrd="0" presId="urn:microsoft.com/office/officeart/2005/8/layout/radial3"/>
    <dgm:cxn modelId="{415FB7FE-E6B6-4AFC-A0FB-8FDD0CF3AC90}" type="presParOf" srcId="{33988A59-4B10-4A9F-81D8-6CDA490949B8}" destId="{67BB4C40-309C-4D45-BD61-A58AEC33FCFD}" srcOrd="0" destOrd="0" presId="urn:microsoft.com/office/officeart/2005/8/layout/radial3"/>
    <dgm:cxn modelId="{38FDE2AC-E07D-41C6-B7A7-C8342A62A5AC}" type="presParOf" srcId="{67BB4C40-309C-4D45-BD61-A58AEC33FCFD}" destId="{A1D8A41D-1248-4D66-AB2A-C50D8EF78AC9}" srcOrd="0" destOrd="0" presId="urn:microsoft.com/office/officeart/2005/8/layout/radial3"/>
    <dgm:cxn modelId="{601F25FF-CC41-438D-AF27-8C6A12471C82}" type="presParOf" srcId="{67BB4C40-309C-4D45-BD61-A58AEC33FCFD}" destId="{6EAA149C-3F71-4588-A88B-F47ABA6B39D9}" srcOrd="1" destOrd="0" presId="urn:microsoft.com/office/officeart/2005/8/layout/radial3"/>
    <dgm:cxn modelId="{50843CD5-353B-41E8-9566-402B064FEB05}" type="presParOf" srcId="{67BB4C40-309C-4D45-BD61-A58AEC33FCFD}" destId="{72E7E93A-894A-4FED-8BFD-9616D7A268D5}" srcOrd="2" destOrd="0" presId="urn:microsoft.com/office/officeart/2005/8/layout/radial3"/>
    <dgm:cxn modelId="{35643804-2624-4558-B306-2F969DBC2AF7}" type="presParOf" srcId="{67BB4C40-309C-4D45-BD61-A58AEC33FCFD}" destId="{32F9E851-6493-4C6D-90BD-ABB923B18F47}" srcOrd="3" destOrd="0" presId="urn:microsoft.com/office/officeart/2005/8/layout/radial3"/>
    <dgm:cxn modelId="{34CCE7F4-560D-470B-B19A-A01B79353C86}" type="presParOf" srcId="{67BB4C40-309C-4D45-BD61-A58AEC33FCFD}" destId="{87E64177-339C-4AB0-A2DE-51EA1EB9FEE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8A41D-1248-4D66-AB2A-C50D8EF78AC9}">
      <dsp:nvSpPr>
        <dsp:cNvPr id="0" name=""/>
        <dsp:cNvSpPr/>
      </dsp:nvSpPr>
      <dsp:spPr>
        <a:xfrm>
          <a:off x="2669976" y="1526976"/>
          <a:ext cx="3804046" cy="3804046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video</a:t>
          </a:r>
          <a:endParaRPr lang="sk-SK" sz="6500" kern="1200" dirty="0"/>
        </a:p>
      </dsp:txBody>
      <dsp:txXfrm>
        <a:off x="3227066" y="2084066"/>
        <a:ext cx="2689866" cy="2689866"/>
      </dsp:txXfrm>
    </dsp:sp>
    <dsp:sp modelId="{6EAA149C-3F71-4588-A88B-F47ABA6B39D9}">
      <dsp:nvSpPr>
        <dsp:cNvPr id="0" name=""/>
        <dsp:cNvSpPr/>
      </dsp:nvSpPr>
      <dsp:spPr>
        <a:xfrm>
          <a:off x="2771801" y="679"/>
          <a:ext cx="3600397" cy="1902023"/>
        </a:xfrm>
        <a:prstGeom prst="ellipse">
          <a:avLst/>
        </a:prstGeom>
        <a:solidFill>
          <a:schemeClr val="accent3">
            <a:shade val="80000"/>
            <a:alpha val="50000"/>
            <a:hueOff val="-4"/>
            <a:satOff val="1505"/>
            <a:lumOff val="1324"/>
            <a:alphaOff val="7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 smtClean="0"/>
            <a:t>motivačná</a:t>
          </a:r>
          <a:endParaRPr lang="sk-SK" sz="3600" kern="1200" dirty="0"/>
        </a:p>
      </dsp:txBody>
      <dsp:txXfrm>
        <a:off x="3299067" y="279224"/>
        <a:ext cx="2545865" cy="1344933"/>
      </dsp:txXfrm>
    </dsp:sp>
    <dsp:sp modelId="{72E7E93A-894A-4FED-8BFD-9616D7A268D5}">
      <dsp:nvSpPr>
        <dsp:cNvPr id="0" name=""/>
        <dsp:cNvSpPr/>
      </dsp:nvSpPr>
      <dsp:spPr>
        <a:xfrm>
          <a:off x="5543602" y="2420907"/>
          <a:ext cx="3600397" cy="1902023"/>
        </a:xfrm>
        <a:prstGeom prst="ellipse">
          <a:avLst/>
        </a:prstGeom>
        <a:solidFill>
          <a:schemeClr val="accent3">
            <a:shade val="80000"/>
            <a:alpha val="50000"/>
            <a:hueOff val="-9"/>
            <a:satOff val="3009"/>
            <a:lumOff val="2647"/>
            <a:alpha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 smtClean="0"/>
            <a:t>expozičná</a:t>
          </a:r>
          <a:endParaRPr lang="sk-SK" sz="3600" kern="1200" dirty="0"/>
        </a:p>
      </dsp:txBody>
      <dsp:txXfrm>
        <a:off x="6070868" y="2699452"/>
        <a:ext cx="2545865" cy="1344933"/>
      </dsp:txXfrm>
    </dsp:sp>
    <dsp:sp modelId="{32F9E851-6493-4C6D-90BD-ABB923B18F47}">
      <dsp:nvSpPr>
        <dsp:cNvPr id="0" name=""/>
        <dsp:cNvSpPr/>
      </dsp:nvSpPr>
      <dsp:spPr>
        <a:xfrm>
          <a:off x="2771801" y="4955297"/>
          <a:ext cx="3600397" cy="1902023"/>
        </a:xfrm>
        <a:prstGeom prst="ellipse">
          <a:avLst/>
        </a:prstGeom>
        <a:solidFill>
          <a:schemeClr val="accent3">
            <a:shade val="80000"/>
            <a:alpha val="50000"/>
            <a:hueOff val="-13"/>
            <a:satOff val="4514"/>
            <a:lumOff val="3971"/>
            <a:alphaOff val="22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 smtClean="0"/>
            <a:t>fixačná</a:t>
          </a:r>
          <a:endParaRPr lang="sk-SK" sz="3600" kern="1200" dirty="0"/>
        </a:p>
      </dsp:txBody>
      <dsp:txXfrm>
        <a:off x="3299067" y="5233842"/>
        <a:ext cx="2545865" cy="1344933"/>
      </dsp:txXfrm>
    </dsp:sp>
    <dsp:sp modelId="{87E64177-339C-4AB0-A2DE-51EA1EB9FEE1}">
      <dsp:nvSpPr>
        <dsp:cNvPr id="0" name=""/>
        <dsp:cNvSpPr/>
      </dsp:nvSpPr>
      <dsp:spPr>
        <a:xfrm>
          <a:off x="4" y="2492878"/>
          <a:ext cx="3600397" cy="1902023"/>
        </a:xfrm>
        <a:prstGeom prst="ellipse">
          <a:avLst/>
        </a:prstGeom>
        <a:solidFill>
          <a:schemeClr val="accent3">
            <a:shade val="80000"/>
            <a:alpha val="50000"/>
            <a:hueOff val="-18"/>
            <a:satOff val="6018"/>
            <a:lumOff val="5294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 smtClean="0"/>
            <a:t>diagnostická</a:t>
          </a:r>
          <a:endParaRPr lang="sk-SK" sz="3600" kern="1200" dirty="0"/>
        </a:p>
      </dsp:txBody>
      <dsp:txXfrm>
        <a:off x="527270" y="2771423"/>
        <a:ext cx="2545865" cy="134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D55084-2F13-41B7-9CE8-58D759301DCB}" type="datetimeFigureOut">
              <a:rPr lang="sk-SK"/>
              <a:pPr>
                <a:defRPr/>
              </a:pPr>
              <a:t>28. 7. 2022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E9A68C-F0AA-4EE2-B733-D284D15D0BA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JDVCHP8O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JDVCHP8O0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A814D-62E6-46EE-84D0-6581B97E5A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948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https://viki.iedu.sk/resources/browser/financna-gramotnost-1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1254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2216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Videá sú využiteľné vo všetkých</a:t>
            </a:r>
            <a:r>
              <a:rPr lang="sk-SK" altLang="sk-SK" baseline="0" dirty="0" smtClean="0"/>
              <a:t> fázach vyučovacieho procesu</a:t>
            </a:r>
            <a:endParaRPr lang="sk-SK" alt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98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Videá sú využiteľné vo všetkých</a:t>
            </a:r>
            <a:r>
              <a:rPr lang="sk-SK" altLang="sk-SK" baseline="0" dirty="0" smtClean="0"/>
              <a:t> fázach vyučovacieho procesu</a:t>
            </a:r>
            <a:endParaRPr lang="sk-SK" altLang="sk-SK" dirty="0" smtClean="0"/>
          </a:p>
        </p:txBody>
      </p:sp>
      <p:sp>
        <p:nvSpPr>
          <p:cNvPr id="5124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5D6F55-4DCE-4FBB-AD5B-691981DEE333}" type="slidenum">
              <a:rPr lang="sk-SK" altLang="sk-SK" smtClean="0"/>
              <a:pPr/>
              <a:t>14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843509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Ďalším z nástrojov, kde môžeme spracovávať videá (napr. z youtube.com) do interaktívnych cvičení nájdeme na stránke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edpuzzle.com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Na tejto stránke je nutná registrácia, no ide iba o niekoľko krokov</a:t>
            </a:r>
          </a:p>
          <a:p>
            <a:pPr eaLnBrk="1" hangingPunct="1">
              <a:spcBef>
                <a:spcPct val="0"/>
              </a:spcBef>
            </a:pPr>
            <a:endParaRPr lang="sk-SK" altLang="sk-SK" dirty="0" smtClean="0"/>
          </a:p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Viac nájdeme napr. na 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https://www.youtube.com/watch?v=CsFcNujpZ2E</a:t>
            </a:r>
          </a:p>
        </p:txBody>
      </p:sp>
      <p:sp>
        <p:nvSpPr>
          <p:cNvPr id="1741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AA1F0F-09E5-4F2E-8563-C60665C77830}" type="slidenum">
              <a:rPr lang="en-US" altLang="sk-SK" smtClean="0"/>
              <a:pPr/>
              <a:t>15</a:t>
            </a:fld>
            <a:endParaRPr lang="en-US" altLang="sk-S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Manuál k spracovaniu videa v programe </a:t>
            </a:r>
            <a:r>
              <a:rPr lang="sk-SK" altLang="sk-SK" dirty="0" err="1" smtClean="0"/>
              <a:t>windows</a:t>
            </a:r>
            <a:r>
              <a:rPr lang="sk-SK" altLang="sk-SK" dirty="0" smtClean="0"/>
              <a:t> </a:t>
            </a:r>
            <a:r>
              <a:rPr lang="sk-SK" altLang="sk-SK" dirty="0" err="1" smtClean="0"/>
              <a:t>movie</a:t>
            </a:r>
            <a:r>
              <a:rPr lang="sk-SK" altLang="sk-SK" dirty="0" smtClean="0"/>
              <a:t> </a:t>
            </a:r>
            <a:r>
              <a:rPr lang="sk-SK" altLang="sk-SK" dirty="0" err="1" smtClean="0"/>
              <a:t>maker</a:t>
            </a:r>
            <a:r>
              <a:rPr lang="sk-SK" altLang="sk-SK" dirty="0" smtClean="0"/>
              <a:t> nájdeme napr. na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https://pasaca.edupage.org/files/2MovieMaker2012.pdf</a:t>
            </a:r>
          </a:p>
          <a:p>
            <a:pPr eaLnBrk="1" hangingPunct="1">
              <a:spcBef>
                <a:spcPct val="0"/>
              </a:spcBef>
            </a:pPr>
            <a:endParaRPr lang="sk-SK" altLang="sk-SK" dirty="0" smtClean="0"/>
          </a:p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Môžeme využi viaceré video návody, napr.: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https://www.youtube.com/watch?v=je7I5cgPLsc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https://www.youtube.com/watch?v=Ky3yQypb-QM</a:t>
            </a:r>
          </a:p>
          <a:p>
            <a:pPr eaLnBrk="1" hangingPunct="1">
              <a:spcBef>
                <a:spcPct val="0"/>
              </a:spcBef>
            </a:pPr>
            <a:endParaRPr lang="sk-SK" altLang="sk-SK" dirty="0" smtClean="0"/>
          </a:p>
        </p:txBody>
      </p:sp>
      <p:sp>
        <p:nvSpPr>
          <p:cNvPr id="15364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A4F40C-AB72-4F9E-BE52-EB321591DD2D}" type="slidenum">
              <a:rPr lang="sk-SK" altLang="sk-SK" smtClean="0"/>
              <a:pPr/>
              <a:t>16</a:t>
            </a:fld>
            <a:endParaRPr lang="sk-SK" altLang="sk-S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5370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https://zmudri.sk/p/ako-vytvorit-vzdelavacie-video</a:t>
            </a:r>
          </a:p>
          <a:p>
            <a:r>
              <a:rPr lang="sk-SK" dirty="0" smtClean="0"/>
              <a:t>https</a:t>
            </a:r>
            <a:r>
              <a:rPr lang="sk-SK" smtClean="0"/>
              <a:t>://zmudri.sk/p/ako-vytvorit-vzdelavacie-video-2-cast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8727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https://itunes.apple.com/us/app/imovie/id408981434?mt=12&amp;ls=1&amp;v0=www-us-mac-imovie-app-imovie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506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altLang="sk-SK" smtClean="0"/>
              <a:t>Viac info nájdete napr. tu</a:t>
            </a:r>
          </a:p>
          <a:p>
            <a:pPr eaLnBrk="1" hangingPunct="1"/>
            <a:r>
              <a:rPr lang="sk-SK" altLang="sk-SK" smtClean="0"/>
              <a:t>http://www.techradar.com/news/the-best-free-windows-movie-maker-alternative</a:t>
            </a:r>
          </a:p>
          <a:p>
            <a:pPr eaLnBrk="1" hangingPunct="1"/>
            <a:endParaRPr lang="sk-SK" altLang="sk-SK" smtClean="0"/>
          </a:p>
          <a:p>
            <a:pPr eaLnBrk="1" hangingPunct="1"/>
            <a:endParaRPr lang="sk-SK" altLang="sk-SK" smtClean="0"/>
          </a:p>
        </p:txBody>
      </p:sp>
      <p:sp>
        <p:nvSpPr>
          <p:cNvPr id="2867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E6A513-575C-4ECE-A73E-AE59D5E93314}" type="slidenum">
              <a:rPr lang="sk-SK" altLang="sk-SK"/>
              <a:pPr/>
              <a:t>20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3817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A814D-62E6-46EE-84D0-6581B97E5A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692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altLang="sk-SK" dirty="0" smtClean="0"/>
              <a:t>Viac </a:t>
            </a:r>
            <a:r>
              <a:rPr lang="sk-SK" altLang="sk-SK" dirty="0" err="1" smtClean="0"/>
              <a:t>info</a:t>
            </a:r>
            <a:r>
              <a:rPr lang="sk-SK" altLang="sk-SK" dirty="0" smtClean="0"/>
              <a:t> nájdete napr. tu</a:t>
            </a:r>
          </a:p>
          <a:p>
            <a:pPr eaLnBrk="1" hangingPunct="1"/>
            <a:r>
              <a:rPr lang="sk-SK" altLang="sk-SK" dirty="0" smtClean="0"/>
              <a:t>http://www.techradar.com/news/the-best-free-windows-movie-maker-alternative</a:t>
            </a:r>
          </a:p>
          <a:p>
            <a:pPr eaLnBrk="1" hangingPunct="1"/>
            <a:endParaRPr lang="sk-SK" altLang="sk-SK" dirty="0" smtClean="0"/>
          </a:p>
          <a:p>
            <a:pPr eaLnBrk="1" hangingPunct="1"/>
            <a:endParaRPr lang="sk-SK" altLang="sk-SK" dirty="0" smtClean="0"/>
          </a:p>
        </p:txBody>
      </p:sp>
      <p:sp>
        <p:nvSpPr>
          <p:cNvPr id="2970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11AA93-B410-4620-B2A2-21E95C313A28}" type="slidenum">
              <a:rPr lang="sk-SK" altLang="sk-SK"/>
              <a:pPr/>
              <a:t>21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56930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https://ant.umn.edu/esrlgcbwox</a:t>
            </a:r>
          </a:p>
          <a:p>
            <a:r>
              <a:rPr lang="sk-SK" dirty="0" smtClean="0"/>
              <a:t>https://ant.umn.edu/ikvwbvtqkm</a:t>
            </a:r>
          </a:p>
          <a:p>
            <a:endParaRPr lang="sk-SK" dirty="0" smtClean="0"/>
          </a:p>
          <a:p>
            <a:r>
              <a:rPr lang="sk-SK" dirty="0" smtClean="0"/>
              <a:t>https://www.youtube.com/watch?v=1SOE2aQky2I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6083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https://www.youtube.com/watch?v=zBJDVCHP8O0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1E60B-6E2D-43BB-8CCC-B714D89A4A8B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1188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https://www.youtube.com/watch?v=zBJDVCHP8O0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1E60B-6E2D-43BB-8CCC-B714D89A4A8B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0069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7999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https://www.youtube.com/watch?v=3XA0bB79oGc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0339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altLang="sk-SK" sz="1600" b="1" dirty="0" smtClean="0"/>
              <a:t>Signalizácia</a:t>
            </a:r>
            <a:r>
              <a:rPr lang="sk-SK" altLang="sk-SK" dirty="0" smtClean="0"/>
              <a:t>: Toto sa vykonáva pomocou textu alebo grafiky na obrazovke. Zameriava pozornosť na študenta a zdôrazňuje špecifické informácie, ktoré je potrebné spracovať.</a:t>
            </a:r>
            <a:br>
              <a:rPr lang="sk-SK" altLang="sk-SK" dirty="0" smtClean="0"/>
            </a:br>
            <a:r>
              <a:rPr lang="sk-SK" altLang="sk-SK" sz="1600" b="1" dirty="0" smtClean="0"/>
              <a:t>Segmentácia</a:t>
            </a:r>
            <a:r>
              <a:rPr lang="sk-SK" altLang="sk-SK" dirty="0" smtClean="0"/>
              <a:t>: Informácie sú rozdelené na kusy s primeranou veľkosťou, aby študent získal väčšiu kontrolu pri pokuse o spracovanie. Toho sa dosahuje prostredníctvom efektívneho riadenia dĺžky videa a použitia zlomových bodov alebo pauzy v celom rozsahu.</a:t>
            </a:r>
            <a:br>
              <a:rPr lang="sk-SK" altLang="sk-SK" dirty="0" smtClean="0"/>
            </a:br>
            <a:r>
              <a:rPr lang="sk-SK" altLang="sk-SK" sz="1600" b="1" dirty="0" err="1" smtClean="0"/>
              <a:t>Weeding</a:t>
            </a:r>
            <a:r>
              <a:rPr lang="sk-SK" altLang="sk-SK" dirty="0" smtClean="0"/>
              <a:t>: odstránenie nepotrebných informácií vo videu, ktoré môžu brániť schopnosti študenta spracovávať a spomínať na informácie. </a:t>
            </a:r>
            <a:r>
              <a:rPr lang="sk-SK" altLang="sk-SK" dirty="0" err="1" smtClean="0"/>
              <a:t>Weeding</a:t>
            </a:r>
            <a:r>
              <a:rPr lang="sk-SK" altLang="sk-SK" dirty="0" smtClean="0"/>
              <a:t> maximalizuje kapacity pamäti študentov pre sluchové i vizuálne kanály.</a:t>
            </a:r>
            <a:br>
              <a:rPr lang="sk-SK" altLang="sk-SK" dirty="0" smtClean="0"/>
            </a:br>
            <a:r>
              <a:rPr lang="sk-SK" altLang="sk-SK" sz="1600" b="1" dirty="0" smtClean="0"/>
              <a:t>Modalita zhody</a:t>
            </a:r>
            <a:r>
              <a:rPr lang="sk-SK" altLang="sk-SK" dirty="0" smtClean="0"/>
              <a:t>: Ide o prezentáciu informácií spôsobom, ktorý je súčasne zameraný na sluchové aj vizuálne kanály. Príkladom toho by bolo poskytovanie rozprávania pri zobrazovaní animácie na obrazovke. To slúži na zvýšenie spracovania v pracovnej pamäti a zabraňuje kognitívnemu preťaženiu.</a:t>
            </a:r>
          </a:p>
          <a:p>
            <a:pPr eaLnBrk="1" hangingPunct="1"/>
            <a:endParaRPr lang="sk-SK" altLang="sk-SK" dirty="0" smtClean="0"/>
          </a:p>
        </p:txBody>
      </p:sp>
      <p:sp>
        <p:nvSpPr>
          <p:cNvPr id="21508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2D8DD8-9A2D-48BF-8509-1F9165B986FB}" type="slidenum">
              <a:rPr lang="sk-SK" altLang="sk-SK" smtClean="0"/>
              <a:pPr/>
              <a:t>27</a:t>
            </a:fld>
            <a:endParaRPr lang="sk-SK" altLang="sk-SK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800" b="1" dirty="0" smtClean="0"/>
              <a:t>Signalizácia</a:t>
            </a:r>
            <a:r>
              <a:rPr lang="sk-SK" altLang="sk-SK" dirty="0" smtClean="0"/>
              <a:t>: Toto sa vykonáva pomocou textu alebo grafiky na obrazovke. Zameriava pozornosť na študenta a zdôrazňuje špecifické informácie, ktoré je potrebné spracovať.</a:t>
            </a:r>
            <a:br>
              <a:rPr lang="sk-SK" altLang="sk-SK" dirty="0" smtClean="0"/>
            </a:br>
            <a:r>
              <a:rPr lang="sk-SK" altLang="sk-SK" dirty="0" smtClean="0"/>
              <a:t>    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9042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800" b="1" dirty="0" smtClean="0"/>
              <a:t>Segmentácia</a:t>
            </a:r>
            <a:r>
              <a:rPr lang="sk-SK" altLang="sk-SK" dirty="0" smtClean="0"/>
              <a:t>: Informácie sú rozdelené na časti s primeraným rozsahom, aby študent získal väčšiu kontrolu pri pokuse o spracovanie. To sa dosahuje prostredníctvom efektívneho riadenia dĺžky videa a použitia zlomových bodov alebo pauzy v celom rozsahu.</a:t>
            </a:r>
            <a:br>
              <a:rPr lang="sk-SK" altLang="sk-SK" dirty="0" smtClean="0"/>
            </a:br>
            <a:r>
              <a:rPr lang="sk-SK" altLang="sk-SK" dirty="0" smtClean="0"/>
              <a:t>    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919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800" b="1" dirty="0" err="1" smtClean="0"/>
              <a:t>Weeding</a:t>
            </a:r>
            <a:r>
              <a:rPr lang="sk-SK" altLang="sk-SK" dirty="0" smtClean="0"/>
              <a:t>: odstránenie nepotrebných informácií vo videu, ktoré môžu brániť schopnosti študenta spracovávať a spomínať si na podstatné informácie. </a:t>
            </a:r>
            <a:r>
              <a:rPr lang="sk-SK" altLang="sk-SK" dirty="0" err="1" smtClean="0"/>
              <a:t>Weeding</a:t>
            </a:r>
            <a:r>
              <a:rPr lang="sk-SK" altLang="sk-SK" dirty="0" smtClean="0"/>
              <a:t> maximalizuje kapacity pamäti študentov pre sluchové i vizuálne kanály.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798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A814D-62E6-46EE-84D0-6581B97E5A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90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800" b="1" dirty="0" smtClean="0"/>
              <a:t>Modalita zhody</a:t>
            </a:r>
            <a:r>
              <a:rPr lang="sk-SK" altLang="sk-SK" dirty="0" smtClean="0"/>
              <a:t>: Ide o prezentáciu informácií spôsobom, ktorý je súčasne zameraný na sluchové aj vizuálne kanály. Príkladom toho by bolo poskytovanie rozprávania pri zobrazovaní animácie na obrazovke. To slúži na zvýšenie spracovania v pracovnej pamäti a zabraňuje kognitívnemu preťaženiu.</a:t>
            </a:r>
          </a:p>
          <a:p>
            <a:pPr eaLnBrk="1" hangingPunct="1"/>
            <a:endParaRPr lang="sk-SK" altLang="sk-SK" dirty="0" smtClean="0"/>
          </a:p>
          <a:p>
            <a:pPr eaLnBrk="1" hangingPunct="1"/>
            <a:endParaRPr lang="sk-SK" altLang="sk-SK" dirty="0" smtClean="0"/>
          </a:p>
        </p:txBody>
      </p:sp>
      <p:sp>
        <p:nvSpPr>
          <p:cNvPr id="2662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C49BCB-015A-4743-A7F5-B2A9AC221676}" type="slidenum">
              <a:rPr lang="sk-SK" altLang="sk-SK" smtClean="0"/>
              <a:pPr/>
              <a:t>31</a:t>
            </a:fld>
            <a:endParaRPr lang="sk-SK" altLang="sk-SK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altLang="sk-SK" dirty="0" smtClean="0"/>
          </a:p>
        </p:txBody>
      </p:sp>
      <p:sp>
        <p:nvSpPr>
          <p:cNvPr id="3379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36857-73C2-4FF7-8ADA-B99BABBD242B}" type="slidenum">
              <a:rPr lang="sk-SK" altLang="sk-SK"/>
              <a:pPr/>
              <a:t>32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5161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Videá nájdete tu: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https://www.youtube.com/watch?v=7kmrbVqC7-w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https://www.youtube.com/watch?v=rpSsz1MTmG0</a:t>
            </a:r>
          </a:p>
          <a:p>
            <a:pPr eaLnBrk="1" hangingPunct="1">
              <a:spcBef>
                <a:spcPct val="0"/>
              </a:spcBef>
            </a:pPr>
            <a:r>
              <a:rPr lang="sk-SK" altLang="sk-SK" dirty="0" smtClean="0"/>
              <a:t>https://www.youtube.com/watch?v=WjqiU5FgsYc</a:t>
            </a:r>
          </a:p>
          <a:p>
            <a:pPr eaLnBrk="1" hangingPunct="1">
              <a:spcBef>
                <a:spcPct val="0"/>
              </a:spcBef>
            </a:pPr>
            <a:endParaRPr lang="sk-SK" altLang="sk-SK" dirty="0" smtClean="0"/>
          </a:p>
        </p:txBody>
      </p:sp>
      <p:sp>
        <p:nvSpPr>
          <p:cNvPr id="5124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5D6F55-4DCE-4FBB-AD5B-691981DEE333}" type="slidenum">
              <a:rPr lang="sk-SK" altLang="sk-SK" smtClean="0"/>
              <a:pPr/>
              <a:t>5</a:t>
            </a:fld>
            <a:endParaRPr lang="sk-SK" alt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3936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http://www.youtube.com/watch?v=iFCdAgeMGOA</a:t>
            </a:r>
          </a:p>
          <a:p>
            <a:r>
              <a:rPr lang="sk-SK" dirty="0" smtClean="0"/>
              <a:t>https://www.youtube.com/watch?v=NdITTDl5coE</a:t>
            </a:r>
          </a:p>
          <a:p>
            <a:r>
              <a:rPr lang="sk-SK" dirty="0" smtClean="0"/>
              <a:t>https://www.youtube.com/watch?v=JSxnQ-tgE3g</a:t>
            </a:r>
          </a:p>
          <a:p>
            <a:r>
              <a:rPr lang="sk-SK" dirty="0" smtClean="0"/>
              <a:t>https://www.youtube.com/watch?v=EjGE3zKMGT0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9658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/>
              <a:t>https://www.youtube.com/watch?v=SAiqqVPFZ30</a:t>
            </a:r>
          </a:p>
          <a:p>
            <a:pPr eaLnBrk="1" hangingPunct="1"/>
            <a:r>
              <a:rPr lang="sk-SK" altLang="sk-SK" dirty="0" smtClean="0"/>
              <a:t>http://www.youtube.com/watch?v=oryI57miopo</a:t>
            </a:r>
          </a:p>
          <a:p>
            <a:pPr eaLnBrk="1" hangingPunct="1"/>
            <a:r>
              <a:rPr lang="sk-SK" altLang="sk-SK" dirty="0" smtClean="0"/>
              <a:t>http://www.ekospace.cz/1-mikroekonomie-1/115-7-poptavka</a:t>
            </a:r>
          </a:p>
          <a:p>
            <a:pPr eaLnBrk="1" hangingPunct="1"/>
            <a:r>
              <a:rPr lang="sk-SK" altLang="sk-SK" dirty="0" smtClean="0"/>
              <a:t>https://www.youtube.com/watch?v=KWMkzGGxqpA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778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dirty="0" smtClean="0"/>
              <a:t>https://khanovaskola.cz/video/9/33/250-zakon-poptavky?gclid=CjwKEAiA8JbEBRCz2szzhqrx7H8SJAC6FjXXql5suY1B67dWPGNgEiuDbudpEsNWrPdEoChmzBmYyxoCSyrw_wcB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224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https://www.youtube.com/watch?v=usWWr6chXy8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9A68C-F0AA-4EE2-B733-D284D15D0BAF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730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9918-9E2C-4EBE-A6E6-0BB9A4A1DA1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478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D5C1-6740-4B34-964B-97329D8C0BC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3092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5718-E4AF-49F9-99DA-D6AC6DEA55E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348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82" y="365126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82" y="1847850"/>
            <a:ext cx="7886700" cy="4351338"/>
          </a:xfrm>
        </p:spPr>
        <p:txBody>
          <a:bodyPr/>
          <a:lstStyle>
            <a:lvl1pPr marL="342900" indent="-342900">
              <a:buFont typeface="Century Gothic" panose="020B0502020202020204" pitchFamily="34" charset="0"/>
              <a:buChar char="―"/>
              <a:defRPr/>
            </a:lvl1pPr>
            <a:lvl2pPr marL="600075" indent="-257175">
              <a:buFont typeface="Century Gothic" panose="020B0502020202020204" pitchFamily="34" charset="0"/>
              <a:buChar char="―"/>
              <a:defRPr/>
            </a:lvl2pPr>
            <a:lvl3pPr marL="942975" indent="-257175">
              <a:buFont typeface="Century Gothic" panose="020B0502020202020204" pitchFamily="34" charset="0"/>
              <a:buChar char="―"/>
              <a:defRPr/>
            </a:lvl3pPr>
            <a:lvl4pPr marL="1243013" indent="-214313">
              <a:buFont typeface="Century Gothic" panose="020B0502020202020204" pitchFamily="34" charset="0"/>
              <a:buChar char="―"/>
              <a:defRPr/>
            </a:lvl4pPr>
            <a:lvl5pPr marL="1585913" indent="-214313">
              <a:buFont typeface="Century Gothic" panose="020B0502020202020204" pitchFamily="34" charset="0"/>
              <a:buChar char="―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72367-302F-47E7-8D81-D7E236125BFE}"/>
              </a:ext>
            </a:extLst>
          </p:cNvPr>
          <p:cNvSpPr/>
          <p:nvPr userDrawn="1"/>
        </p:nvSpPr>
        <p:spPr>
          <a:xfrm>
            <a:off x="564268" y="-1"/>
            <a:ext cx="8579733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462ECA87-B6B8-4447-A17A-959966FAD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7702" y="6317176"/>
            <a:ext cx="668596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6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C4A6-0A31-4CDC-9542-58268E0029F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1568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FD69-0A86-4F3B-9CDF-9BEFFCB70B9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949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1EF2-609F-4DCA-BAB3-75429CD3A86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6243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E619-0765-4606-B07B-B918F16B694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4567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30D9-263B-4858-B22E-751A8B35002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227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E024-13E1-4A12-8FDD-3CC25E4C4BF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347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48CA3-293F-42FC-BA8A-23C8ECE8372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2203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7CF6-4060-47A4-8205-483FED63379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395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89447F-B850-4DCC-AFFB-26F4A664321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is2.euba.sk/prirucky/prihlasenie_do_AIS2/prihlasenie_do_AIS2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ki.iedu.sk/resources/browser/financna-gramotnost-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A0bB79oGc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3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kmrbVqC7-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FCdAgeMGO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jGE3zKMGT0" TargetMode="External"/><Relationship Id="rId5" Type="http://schemas.openxmlformats.org/officeDocument/2006/relationships/hyperlink" Target="https://www.youtube.com/watch?v=JSxnQ-tgE3g" TargetMode="External"/><Relationship Id="rId4" Type="http://schemas.openxmlformats.org/officeDocument/2006/relationships/hyperlink" Target="https://www.youtube.com/watch?v=NdITTDl5co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ryI57miop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WMkzGGxqpA" TargetMode="External"/><Relationship Id="rId4" Type="http://schemas.openxmlformats.org/officeDocument/2006/relationships/hyperlink" Target="http://www.ekospace.cz/1-mikroekonomie-1/115-7-poptavk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hanovaskola.cz/video/9/33/250-zakon-poptavky?gclid=CjwKEAiA8JbEBRCz2szzhqrx7H8SJAC6FjXXql5suY1B67dWPGNgEiuDbudpEsNWrPdEoChmzBmYyxoCSyrw_wc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85" y="1719871"/>
            <a:ext cx="5342030" cy="988142"/>
          </a:xfrm>
        </p:spPr>
        <p:txBody>
          <a:bodyPr>
            <a:normAutofit/>
          </a:bodyPr>
          <a:lstStyle/>
          <a:p>
            <a:pPr algn="ctr"/>
            <a:r>
              <a:rPr lang="sk-SK" sz="1350"/>
              <a:t>Podpora rozvoja kľúčových kompetencií žiakov stredných škôl v digitalizovanom školskom prostredí</a:t>
            </a:r>
            <a:br>
              <a:rPr lang="sk-SK" sz="1350"/>
            </a:br>
            <a:endParaRPr lang="sk-SK" sz="135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B867AF8-86F3-4A23-9495-F2658A43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85" y="2847169"/>
            <a:ext cx="2135309" cy="50296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4BF88C5-E7A1-4FF9-821E-0F6B12C1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363" y="2865747"/>
            <a:ext cx="1906689" cy="42066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64F8F51-0B4D-473B-838F-D5B2AB748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122" y="2847170"/>
            <a:ext cx="1229975" cy="420661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B050EB06-8DB9-4501-9AD3-28BF67AF31C8}"/>
              </a:ext>
            </a:extLst>
          </p:cNvPr>
          <p:cNvSpPr/>
          <p:nvPr/>
        </p:nvSpPr>
        <p:spPr>
          <a:xfrm>
            <a:off x="2065159" y="3992254"/>
            <a:ext cx="5342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171723"/>
                </a:solidFill>
                <a:latin typeface="Century Gothic" panose="020F0302020204030204"/>
                <a:cs typeface="+mn-cs"/>
              </a:rPr>
              <a:t>Ako</a:t>
            </a:r>
            <a:r>
              <a:rPr lang="en-US" sz="2400" b="1" dirty="0" smtClean="0">
                <a:solidFill>
                  <a:srgbClr val="171723"/>
                </a:solidFill>
                <a:latin typeface="Century Gothic" panose="020F0302020204030204"/>
                <a:cs typeface="+mn-cs"/>
              </a:rPr>
              <a:t> </a:t>
            </a:r>
            <a:r>
              <a:rPr lang="en-US" sz="2400" b="1" dirty="0" err="1" smtClean="0">
                <a:solidFill>
                  <a:srgbClr val="171723"/>
                </a:solidFill>
                <a:latin typeface="Century Gothic" panose="020F0302020204030204"/>
                <a:cs typeface="+mn-cs"/>
              </a:rPr>
              <a:t>efektívne</a:t>
            </a:r>
            <a:r>
              <a:rPr lang="en-US" sz="2400" b="1" dirty="0" smtClean="0">
                <a:solidFill>
                  <a:srgbClr val="171723"/>
                </a:solidFill>
                <a:latin typeface="Century Gothic" panose="020F0302020204030204"/>
                <a:cs typeface="+mn-cs"/>
              </a:rPr>
              <a:t> </a:t>
            </a:r>
            <a:r>
              <a:rPr lang="en-US" sz="2400" b="1" dirty="0" err="1" smtClean="0">
                <a:solidFill>
                  <a:srgbClr val="171723"/>
                </a:solidFill>
                <a:latin typeface="Century Gothic" panose="020F0302020204030204"/>
                <a:cs typeface="+mn-cs"/>
              </a:rPr>
              <a:t>využívať</a:t>
            </a:r>
            <a:r>
              <a:rPr lang="en-US" sz="2400" b="1" dirty="0" smtClean="0">
                <a:solidFill>
                  <a:srgbClr val="171723"/>
                </a:solidFill>
                <a:latin typeface="Century Gothic" panose="020F0302020204030204"/>
                <a:cs typeface="+mn-cs"/>
              </a:rPr>
              <a:t> </a:t>
            </a:r>
            <a:r>
              <a:rPr lang="en-US" sz="2400" b="1" dirty="0" err="1" smtClean="0">
                <a:solidFill>
                  <a:srgbClr val="171723"/>
                </a:solidFill>
                <a:latin typeface="Century Gothic" panose="020F0302020204030204"/>
                <a:cs typeface="+mn-cs"/>
              </a:rPr>
              <a:t>nástroje</a:t>
            </a:r>
            <a:r>
              <a:rPr lang="en-US" sz="2400" b="1" dirty="0" smtClean="0">
                <a:solidFill>
                  <a:srgbClr val="171723"/>
                </a:solidFill>
                <a:latin typeface="Century Gothic" panose="020F0302020204030204"/>
                <a:cs typeface="+mn-cs"/>
              </a:rPr>
              <a:t> </a:t>
            </a:r>
            <a:r>
              <a:rPr lang="en-US" sz="2400" b="1" dirty="0" err="1" smtClean="0">
                <a:solidFill>
                  <a:srgbClr val="171723"/>
                </a:solidFill>
                <a:latin typeface="Century Gothic" panose="020F0302020204030204"/>
                <a:cs typeface="+mn-cs"/>
              </a:rPr>
              <a:t>digitálnych</a:t>
            </a:r>
            <a:r>
              <a:rPr lang="en-US" sz="2400" b="1" dirty="0" smtClean="0">
                <a:solidFill>
                  <a:srgbClr val="171723"/>
                </a:solidFill>
                <a:latin typeface="Century Gothic" panose="020F0302020204030204"/>
                <a:cs typeface="+mn-cs"/>
              </a:rPr>
              <a:t> </a:t>
            </a:r>
            <a:r>
              <a:rPr lang="en-US" sz="2400" b="1" dirty="0" err="1" smtClean="0">
                <a:solidFill>
                  <a:srgbClr val="171723"/>
                </a:solidFill>
                <a:latin typeface="Century Gothic" panose="020F0302020204030204"/>
                <a:cs typeface="+mn-cs"/>
              </a:rPr>
              <a:t>technológií</a:t>
            </a:r>
            <a:r>
              <a:rPr lang="sk-SK" sz="2400" b="1" dirty="0" smtClean="0">
                <a:solidFill>
                  <a:srgbClr val="171723"/>
                </a:solidFill>
                <a:latin typeface="Century Gothic" panose="020F0302020204030204"/>
                <a:cs typeface="+mn-cs"/>
              </a:rPr>
              <a:t> – edukačné video</a:t>
            </a:r>
            <a:endParaRPr lang="en-US" sz="2400" b="1" dirty="0">
              <a:solidFill>
                <a:srgbClr val="171723"/>
              </a:solidFill>
              <a:latin typeface="Century Gothic" panose="020F03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12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Tutoriály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74988" y="1196975"/>
            <a:ext cx="5338762" cy="3849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sz="9600" dirty="0" smtClean="0">
                <a:hlinkClick r:id="rId3"/>
              </a:rPr>
              <a:t>AIS</a:t>
            </a:r>
            <a:endParaRPr lang="sk-SK" altLang="sk-SK" sz="9600" dirty="0" smtClean="0"/>
          </a:p>
        </p:txBody>
      </p:sp>
      <p:pic>
        <p:nvPicPr>
          <p:cNvPr id="6148" name="Picture 5" descr="Výsledok vyhľadávania obrázkov pre dopyt j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9975"/>
            <a:ext cx="31051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Výsledok vyhľadávania obrázkov pre dopyt camstud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327525"/>
            <a:ext cx="504031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0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05"/>
            <a:ext cx="9144000" cy="6044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8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/>
          <a:lstStyle/>
          <a:p>
            <a:r>
              <a:rPr lang="sk-SK" altLang="sk-SK" smtClean="0"/>
              <a:t>Pracovné listy s kontrolnými otázkami</a:t>
            </a:r>
            <a:br>
              <a:rPr lang="sk-SK" altLang="sk-SK" smtClean="0"/>
            </a:br>
            <a:endParaRPr lang="sk-SK" altLang="sk-SK" smtClean="0"/>
          </a:p>
        </p:txBody>
      </p:sp>
      <p:pic>
        <p:nvPicPr>
          <p:cNvPr id="1331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73238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0643">
            <a:off x="188472" y="326951"/>
            <a:ext cx="4237023" cy="339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1651">
            <a:off x="4933446" y="623804"/>
            <a:ext cx="4840518" cy="283945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80" y="3301677"/>
            <a:ext cx="3653086" cy="365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4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6732240" y="5926812"/>
            <a:ext cx="2730378" cy="9088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/>
              <a:t>aplikačná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6107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Spracovanie videa</a:t>
            </a:r>
          </a:p>
        </p:txBody>
      </p:sp>
      <p:sp>
        <p:nvSpPr>
          <p:cNvPr id="16387" name="AutoShape 2" descr="Výsledok vyh&amp;lcaron;adávania obrázkov pre dopyt edpuzzle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16388" name="AutoShape 4" descr="Výsledok vyh&amp;lcaron;adávania obrázkov pre dopyt edpuzzle"/>
          <p:cNvSpPr>
            <a:spLocks noChangeAspect="1" noChangeArrowheads="1"/>
          </p:cNvSpPr>
          <p:nvPr/>
        </p:nvSpPr>
        <p:spPr bwMode="auto">
          <a:xfrm>
            <a:off x="307975" y="-21336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pic>
        <p:nvPicPr>
          <p:cNvPr id="16389" name="Picture 6" descr="Výsledok vyh&amp;lcaron;adávania obrázkov pre dopyt edpuzz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51263"/>
            <a:ext cx="3106738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sk-SK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71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Alternatívy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4270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4" y="5898"/>
            <a:ext cx="9800130" cy="63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2519"/>
            <a:ext cx="8229600" cy="1143000"/>
          </a:xfrm>
        </p:spPr>
        <p:txBody>
          <a:bodyPr/>
          <a:lstStyle/>
          <a:p>
            <a:r>
              <a:rPr lang="sk-SK" dirty="0" err="1" smtClean="0"/>
              <a:t>iMovie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Mac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519"/>
            <a:ext cx="9144000" cy="5662481"/>
          </a:xfrm>
        </p:spPr>
      </p:pic>
    </p:spTree>
    <p:extLst>
      <p:ext uri="{BB962C8B-B14F-4D97-AF65-F5344CB8AC3E}">
        <p14:creationId xmlns:p14="http://schemas.microsoft.com/office/powerpoint/2010/main" val="327939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85" y="1719871"/>
            <a:ext cx="5342030" cy="988142"/>
          </a:xfrm>
        </p:spPr>
        <p:txBody>
          <a:bodyPr>
            <a:normAutofit/>
          </a:bodyPr>
          <a:lstStyle/>
          <a:p>
            <a:pPr algn="ctr"/>
            <a:r>
              <a:rPr lang="sk-SK" sz="1350"/>
              <a:t>Podpora rozvoja kľúčových kompetencií žiakov stredných škôl v digitalizovanom školskom prostredí</a:t>
            </a:r>
            <a:br>
              <a:rPr lang="sk-SK" sz="1350"/>
            </a:br>
            <a:endParaRPr lang="sk-SK" sz="135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B867AF8-86F3-4A23-9495-F2658A43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85" y="2847169"/>
            <a:ext cx="2135309" cy="50296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4BF88C5-E7A1-4FF9-821E-0F6B12C1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363" y="2865747"/>
            <a:ext cx="1906689" cy="42066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64F8F51-0B4D-473B-838F-D5B2AB748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122" y="2847170"/>
            <a:ext cx="1229975" cy="420661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B050EB06-8DB9-4501-9AD3-28BF67AF31C8}"/>
              </a:ext>
            </a:extLst>
          </p:cNvPr>
          <p:cNvSpPr/>
          <p:nvPr/>
        </p:nvSpPr>
        <p:spPr>
          <a:xfrm>
            <a:off x="2065159" y="3992254"/>
            <a:ext cx="5342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</a:rPr>
              <a:t>Ako</a:t>
            </a:r>
            <a:r>
              <a:rPr lang="en-US" sz="2400" b="1" dirty="0">
                <a:solidFill>
                  <a:srgbClr val="171723"/>
                </a:solidFill>
                <a:latin typeface="Century Gothic" panose="020F0302020204030204"/>
              </a:rPr>
              <a:t> </a:t>
            </a: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</a:rPr>
              <a:t>efektívne</a:t>
            </a:r>
            <a:r>
              <a:rPr lang="en-US" sz="2400" b="1" dirty="0">
                <a:solidFill>
                  <a:srgbClr val="171723"/>
                </a:solidFill>
                <a:latin typeface="Century Gothic" panose="020F0302020204030204"/>
              </a:rPr>
              <a:t> </a:t>
            </a: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</a:rPr>
              <a:t>využívať</a:t>
            </a:r>
            <a:r>
              <a:rPr lang="en-US" sz="2400" b="1" dirty="0">
                <a:solidFill>
                  <a:srgbClr val="171723"/>
                </a:solidFill>
                <a:latin typeface="Century Gothic" panose="020F0302020204030204"/>
              </a:rPr>
              <a:t> </a:t>
            </a: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</a:rPr>
              <a:t>nástroje</a:t>
            </a:r>
            <a:r>
              <a:rPr lang="en-US" sz="2400" b="1" dirty="0">
                <a:solidFill>
                  <a:srgbClr val="171723"/>
                </a:solidFill>
                <a:latin typeface="Century Gothic" panose="020F0302020204030204"/>
              </a:rPr>
              <a:t> </a:t>
            </a: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</a:rPr>
              <a:t>digitálnych</a:t>
            </a:r>
            <a:r>
              <a:rPr lang="en-US" sz="2400" b="1" dirty="0">
                <a:solidFill>
                  <a:srgbClr val="171723"/>
                </a:solidFill>
                <a:latin typeface="Century Gothic" panose="020F0302020204030204"/>
              </a:rPr>
              <a:t> </a:t>
            </a: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</a:rPr>
              <a:t>technológií</a:t>
            </a:r>
            <a:r>
              <a:rPr lang="sk-SK" sz="2400" b="1" dirty="0">
                <a:solidFill>
                  <a:srgbClr val="171723"/>
                </a:solidFill>
                <a:latin typeface="Century Gothic" panose="020F0302020204030204"/>
              </a:rPr>
              <a:t> – edukačné video</a:t>
            </a:r>
            <a:endParaRPr lang="en-US" sz="2400" b="1" dirty="0">
              <a:solidFill>
                <a:srgbClr val="171723"/>
              </a:solidFill>
              <a:latin typeface="Century Gothic" panose="020F0302020204030204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407188" y="5039843"/>
            <a:ext cx="14077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k-SK" sz="1350" b="1" dirty="0">
                <a:solidFill>
                  <a:srgbClr val="171723"/>
                </a:solidFill>
                <a:latin typeface="Century Gothic" panose="020F0302020204030204"/>
                <a:cs typeface="+mn-cs"/>
              </a:rPr>
              <a:t>Ladislav Pasiar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k-SK" sz="1350" b="1" dirty="0">
                <a:solidFill>
                  <a:srgbClr val="171723"/>
                </a:solidFill>
                <a:latin typeface="Century Gothic" panose="020F0302020204030204"/>
                <a:cs typeface="+mn-cs"/>
              </a:rPr>
              <a:t>Jaromír Novák</a:t>
            </a:r>
          </a:p>
        </p:txBody>
      </p:sp>
    </p:spTree>
    <p:extLst>
      <p:ext uri="{BB962C8B-B14F-4D97-AF65-F5344CB8AC3E}">
        <p14:creationId xmlns:p14="http://schemas.microsoft.com/office/powerpoint/2010/main" val="330342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sk-SK" dirty="0" smtClean="0"/>
              <a:t>VSDC</a:t>
            </a:r>
          </a:p>
        </p:txBody>
      </p:sp>
      <p:pic>
        <p:nvPicPr>
          <p:cNvPr id="11268" name="Picture 2" descr="Výsledok vyh&amp;lcaron;adávania obrázkov pre dopyt vs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124744"/>
            <a:ext cx="9147175" cy="568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272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-59514" y="12292"/>
            <a:ext cx="5129213" cy="490066"/>
          </a:xfrm>
        </p:spPr>
        <p:txBody>
          <a:bodyPr/>
          <a:lstStyle/>
          <a:p>
            <a:pPr algn="l"/>
            <a:r>
              <a:rPr lang="sk-SK" altLang="sk-SK" dirty="0" err="1" smtClean="0"/>
              <a:t>Shotcut</a:t>
            </a:r>
            <a:endParaRPr lang="sk-SK" altLang="sk-SK" dirty="0" smtClean="0"/>
          </a:p>
        </p:txBody>
      </p:sp>
      <p:pic>
        <p:nvPicPr>
          <p:cNvPr id="12292" name="Picture 4" descr="Výsledok vyh&amp;lcaron;adávania obrázkov pre dopyt shot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6" y="502358"/>
            <a:ext cx="9144000" cy="635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2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54" y="4046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26963" y="559554"/>
            <a:ext cx="9270963" cy="557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963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Ďalšie tipy</a:t>
            </a:r>
          </a:p>
        </p:txBody>
      </p:sp>
      <p:sp>
        <p:nvSpPr>
          <p:cNvPr id="19459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sk-SK" dirty="0" smtClean="0"/>
          </a:p>
          <a:p>
            <a:r>
              <a:rPr lang="sk-SK" altLang="sk-SK" dirty="0" smtClean="0"/>
              <a:t>Vytvorenie vlastných videosúborov – obrátená trieda/projektové vyučovanie</a:t>
            </a:r>
          </a:p>
          <a:p>
            <a:endParaRPr lang="sk-SK" altLang="sk-SK" dirty="0" smtClean="0"/>
          </a:p>
        </p:txBody>
      </p:sp>
    </p:spTree>
    <p:extLst>
      <p:ext uri="{BB962C8B-B14F-4D97-AF65-F5344CB8AC3E}">
        <p14:creationId xmlns:p14="http://schemas.microsoft.com/office/powerpoint/2010/main" val="28311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Ďalšie tipy</a:t>
            </a:r>
          </a:p>
        </p:txBody>
      </p:sp>
      <p:sp>
        <p:nvSpPr>
          <p:cNvPr id="19459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dirty="0" smtClean="0"/>
              <a:t>Ako to skončí? Čo bude nasledovať? – problémové vyučovanie</a:t>
            </a:r>
          </a:p>
          <a:p>
            <a:endParaRPr lang="sk-SK" altLang="sk-SK" dirty="0" smtClean="0"/>
          </a:p>
          <a:p>
            <a:endParaRPr lang="sk-SK" altLang="sk-SK" dirty="0" smtClean="0"/>
          </a:p>
        </p:txBody>
      </p:sp>
      <p:pic>
        <p:nvPicPr>
          <p:cNvPr id="2" name="Obrázo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18" y="3787657"/>
            <a:ext cx="4187957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smtClean="0"/>
              <a:t>Zásady</a:t>
            </a:r>
          </a:p>
        </p:txBody>
      </p:sp>
      <p:sp>
        <p:nvSpPr>
          <p:cNvPr id="20483" name="Zástupný objekt pre obsah 2"/>
          <p:cNvSpPr>
            <a:spLocks noGrp="1"/>
          </p:cNvSpPr>
          <p:nvPr>
            <p:ph idx="1"/>
          </p:nvPr>
        </p:nvSpPr>
        <p:spPr>
          <a:xfrm>
            <a:off x="2843213" y="1989138"/>
            <a:ext cx="5843587" cy="41370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k-SK" altLang="sk-SK" sz="9000" smtClean="0"/>
              <a:t>4S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sk-SK" altLang="sk-SK" sz="4300" dirty="0" smtClean="0"/>
              <a:t>Signalizácia – zdôrazňujúci text vo videu</a:t>
            </a:r>
          </a:p>
        </p:txBody>
      </p:sp>
      <p:pic>
        <p:nvPicPr>
          <p:cNvPr id="22531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00213"/>
            <a:ext cx="86360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smtClean="0"/>
              <a:t>Segmentácia</a:t>
            </a:r>
          </a:p>
        </p:txBody>
      </p:sp>
      <p:pic>
        <p:nvPicPr>
          <p:cNvPr id="23555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4485"/>
            <a:ext cx="3825341" cy="222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72365" r="35825"/>
          <a:stretch/>
        </p:blipFill>
        <p:spPr>
          <a:xfrm>
            <a:off x="3131840" y="4293096"/>
            <a:ext cx="5256584" cy="16016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24EA4F11-73E7-45BC-B976-2C735AFC78A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89498" y="1396604"/>
          <a:ext cx="5763815" cy="406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13317083" imgH="9387892" progId="Word.Document.12">
                  <p:embed/>
                </p:oleObj>
              </mc:Choice>
              <mc:Fallback>
                <p:oleObj name="Document" r:id="rId3" imgW="13317083" imgH="9387892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24EA4F11-73E7-45BC-B976-2C735AFC7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9498" y="1396604"/>
                        <a:ext cx="5763815" cy="4063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328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Selekcia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5802358" cy="39804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24175"/>
            <a:ext cx="30003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8" name="Picture 10" descr="C:\Users\eu\Desktop\ID-100182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69" y="0"/>
            <a:ext cx="9144000" cy="687337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1972" name="Picture 4" descr="http://www.janpowell.us/siteimages/public-speakin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7562"/>
            <a:ext cx="2494373" cy="350043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Oválna bublina 11"/>
          <p:cNvSpPr/>
          <p:nvPr/>
        </p:nvSpPr>
        <p:spPr>
          <a:xfrm>
            <a:off x="2286000" y="3500438"/>
            <a:ext cx="2357438" cy="1000125"/>
          </a:xfrm>
          <a:prstGeom prst="wedgeEllipseCallout">
            <a:avLst>
              <a:gd name="adj1" fmla="val -91786"/>
              <a:gd name="adj2" fmla="val 20131"/>
            </a:avLst>
          </a:prstGeom>
          <a:solidFill>
            <a:schemeClr val="bg1">
              <a:alpha val="13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25605" name="Picture 7" descr="http://www.prcmarketing.com.au/sites/default/files/imagecache/portfolio_image/EzyAccounts%20PowerPoint%20Presentation%20Sl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09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Obdĺžnik 1"/>
          <p:cNvSpPr>
            <a:spLocks noChangeArrowheads="1"/>
          </p:cNvSpPr>
          <p:nvPr/>
        </p:nvSpPr>
        <p:spPr bwMode="auto">
          <a:xfrm>
            <a:off x="2779713" y="3708400"/>
            <a:ext cx="1370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>
                <a:latin typeface="Arial" panose="020B0604020202020204" pitchFamily="34" charset="0"/>
              </a:rPr>
              <a:t>Súbeh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sahu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sk-SK" altLang="sk-SK" dirty="0" smtClean="0"/>
              <a:t>Pri stiahnutých videách sa môže stať, že bude potrebné konvertovať formát tohto videa pre </a:t>
            </a:r>
            <a:r>
              <a:rPr lang="sk-SK" altLang="sk-SK" sz="4000" b="1" dirty="0" smtClean="0"/>
              <a:t>WMM</a:t>
            </a:r>
            <a:endParaRPr lang="sk-SK" altLang="sk-SK" b="1" dirty="0" smtClean="0"/>
          </a:p>
          <a:p>
            <a:endParaRPr lang="sk-SK" altLang="sk-SK" dirty="0" smtClean="0"/>
          </a:p>
          <a:p>
            <a:r>
              <a:rPr lang="sk-SK" altLang="sk-SK" dirty="0" smtClean="0"/>
              <a:t>Môžete použiť preto napr. online video </a:t>
            </a:r>
            <a:r>
              <a:rPr lang="sk-SK" altLang="sk-SK" dirty="0" err="1" smtClean="0"/>
              <a:t>converter</a:t>
            </a:r>
            <a:r>
              <a:rPr lang="sk-SK" altLang="sk-SK" dirty="0" smtClean="0"/>
              <a:t> a zmeniť formát súboru napr. na *.</a:t>
            </a:r>
            <a:r>
              <a:rPr lang="sk-SK" altLang="sk-SK" dirty="0" err="1" smtClean="0"/>
              <a:t>avi</a:t>
            </a:r>
            <a:r>
              <a:rPr lang="sk-SK" altLang="sk-SK" dirty="0" smtClean="0"/>
              <a:t> alebo iný formát. Ja využívam napr.</a:t>
            </a:r>
          </a:p>
          <a:p>
            <a:endParaRPr lang="sk-SK" altLang="sk-SK" dirty="0" smtClean="0"/>
          </a:p>
          <a:p>
            <a:endParaRPr lang="sk-SK" altLang="sk-SK" dirty="0" smtClean="0"/>
          </a:p>
          <a:p>
            <a:endParaRPr lang="sk-SK" altLang="sk-SK" dirty="0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40" y="4361162"/>
            <a:ext cx="3442320" cy="24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3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7B867AF8-86F3-4A23-9495-F2658A43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055" y="5425711"/>
            <a:ext cx="2135309" cy="50296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4BF88C5-E7A1-4FF9-821E-0F6B12C1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838" y="5466862"/>
            <a:ext cx="1906689" cy="42066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23528" y="548680"/>
            <a:ext cx="73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k-SK" b="1" dirty="0"/>
              <a:t>Čo si predstavíte pod pojmom vyučovací prostriedok?</a:t>
            </a:r>
            <a:endParaRPr lang="sk-SK" b="1" dirty="0">
              <a:solidFill>
                <a:srgbClr val="171723"/>
              </a:solidFill>
              <a:latin typeface="Century Gothic" panose="020F0302020204030204"/>
              <a:cs typeface="+mn-cs"/>
            </a:endParaRPr>
          </a:p>
        </p:txBody>
      </p:sp>
      <p:pic>
        <p:nvPicPr>
          <p:cNvPr id="2" name="Obrázok 1" descr="TLC2020: design thinking during a pandemic | UCT New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24744"/>
            <a:ext cx="6335346" cy="403244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7250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smtClean="0"/>
              <a:t>Motivačná fáza</a:t>
            </a:r>
            <a:endParaRPr lang="sk-SK" altLang="sk-SK" b="1" smtClean="0">
              <a:hlinkClick r:id="rId3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05038"/>
            <a:ext cx="50038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smtClean="0"/>
              <a:t>Expozičná a fixačná fáza</a:t>
            </a:r>
          </a:p>
        </p:txBody>
      </p:sp>
      <p:pic>
        <p:nvPicPr>
          <p:cNvPr id="819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58293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Znázornenie procesu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628800"/>
            <a:ext cx="5986462" cy="3489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dirty="0" smtClean="0">
                <a:hlinkClick r:id="rId3"/>
              </a:rPr>
              <a:t>Rastliny</a:t>
            </a:r>
            <a:endParaRPr lang="sk-SK" altLang="sk-SK" dirty="0" smtClean="0"/>
          </a:p>
          <a:p>
            <a:pPr eaLnBrk="1" hangingPunct="1">
              <a:buFontTx/>
              <a:buNone/>
            </a:pPr>
            <a:endParaRPr lang="sk-SK" altLang="sk-SK" dirty="0" smtClean="0"/>
          </a:p>
          <a:p>
            <a:pPr marL="0" indent="0">
              <a:buNone/>
            </a:pPr>
            <a:r>
              <a:rPr lang="sk-SK" dirty="0" err="1" smtClean="0">
                <a:hlinkClick r:id="rId4"/>
              </a:rPr>
              <a:t>Prisoner´s</a:t>
            </a:r>
            <a:r>
              <a:rPr lang="sk-SK" dirty="0" smtClean="0">
                <a:hlinkClick r:id="rId4"/>
              </a:rPr>
              <a:t> </a:t>
            </a:r>
            <a:r>
              <a:rPr lang="sk-SK" dirty="0" err="1" smtClean="0">
                <a:hlinkClick r:id="rId4"/>
              </a:rPr>
              <a:t>dilemma</a:t>
            </a:r>
            <a:endParaRPr lang="sk-SK" dirty="0" smtClean="0"/>
          </a:p>
          <a:p>
            <a:pPr marL="0" indent="0">
              <a:buNone/>
            </a:pPr>
            <a:r>
              <a:rPr lang="sk-SK" dirty="0" err="1" smtClean="0">
                <a:hlinkClick r:id="rId5"/>
              </a:rPr>
              <a:t>Badminton</a:t>
            </a:r>
            <a:r>
              <a:rPr lang="sk-SK" dirty="0" smtClean="0">
                <a:hlinkClick r:id="rId5"/>
              </a:rPr>
              <a:t> 2012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hlinkClick r:id="rId6"/>
              </a:rPr>
              <a:t>Anketa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eaLnBrk="1" hangingPunct="1">
              <a:buFontTx/>
              <a:buNone/>
            </a:pPr>
            <a:endParaRPr lang="sk-SK" alt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Multimediálne prednášky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505075" y="2133600"/>
            <a:ext cx="42402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dirty="0">
                <a:latin typeface="Arial" panose="020B0604020202020204" pitchFamily="34" charset="0"/>
                <a:hlinkClick r:id="rId3"/>
              </a:rPr>
              <a:t>Prezentačné zručnosti</a:t>
            </a:r>
            <a:endParaRPr lang="sk-SK" altLang="sk-SK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dirty="0">
                <a:latin typeface="Arial" panose="020B0604020202020204" pitchFamily="34" charset="0"/>
                <a:hlinkClick r:id="rId4"/>
              </a:rPr>
              <a:t>Ekonomika</a:t>
            </a:r>
            <a:endParaRPr lang="sk-SK" altLang="sk-SK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dirty="0">
                <a:latin typeface="Arial" panose="020B0604020202020204" pitchFamily="34" charset="0"/>
                <a:hlinkClick r:id="rId5"/>
              </a:rPr>
              <a:t>Diplomovka?</a:t>
            </a:r>
            <a:endParaRPr lang="sk-SK" altLang="sk-SK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>
                <a:hlinkClick r:id="rId3"/>
              </a:rPr>
              <a:t>Khan academy</a:t>
            </a:r>
          </a:p>
        </p:txBody>
      </p:sp>
      <p:pic>
        <p:nvPicPr>
          <p:cNvPr id="12291" name="Obrázok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41575"/>
            <a:ext cx="74390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676</Words>
  <Application>Microsoft Office PowerPoint</Application>
  <PresentationFormat>Prezentácia na obrazovke (4:3)</PresentationFormat>
  <Paragraphs>132</Paragraphs>
  <Slides>32</Slides>
  <Notes>31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Motív Office</vt:lpstr>
      <vt:lpstr>Document</vt:lpstr>
      <vt:lpstr>Podpora rozvoja kľúčových kompetencií žiakov stredných škôl v digitalizovanom školskom prostredí </vt:lpstr>
      <vt:lpstr>Podpora rozvoja kľúčových kompetencií žiakov stredných škôl v digitalizovanom školskom prostredí </vt:lpstr>
      <vt:lpstr>Prezentácia programu PowerPoint</vt:lpstr>
      <vt:lpstr>Prezentácia programu PowerPoint</vt:lpstr>
      <vt:lpstr>Motivačná fáza</vt:lpstr>
      <vt:lpstr>Expozičná a fixačná fáza</vt:lpstr>
      <vt:lpstr>Znázornenie procesu</vt:lpstr>
      <vt:lpstr>Multimediálne prednášky</vt:lpstr>
      <vt:lpstr>Khan academy</vt:lpstr>
      <vt:lpstr>Tutoriály</vt:lpstr>
      <vt:lpstr>Prezentácia programu PowerPoint</vt:lpstr>
      <vt:lpstr>Pracovné listy s kontrolnými otázkami </vt:lpstr>
      <vt:lpstr>Prezentácia programu PowerPoint</vt:lpstr>
      <vt:lpstr>Prezentácia programu PowerPoint</vt:lpstr>
      <vt:lpstr>Spracovanie videa</vt:lpstr>
      <vt:lpstr>Prezentácia programu PowerPoint</vt:lpstr>
      <vt:lpstr>Alternatívy </vt:lpstr>
      <vt:lpstr>Prezentácia programu PowerPoint</vt:lpstr>
      <vt:lpstr>iMovie for Mac</vt:lpstr>
      <vt:lpstr>VSDC</vt:lpstr>
      <vt:lpstr>Shotcut</vt:lpstr>
      <vt:lpstr>Prezentácia programu PowerPoint</vt:lpstr>
      <vt:lpstr>Prezentácia programu PowerPoint</vt:lpstr>
      <vt:lpstr>Prezentácia programu PowerPoint</vt:lpstr>
      <vt:lpstr>Ďalšie tipy</vt:lpstr>
      <vt:lpstr>Ďalšie tipy</vt:lpstr>
      <vt:lpstr>Zásady</vt:lpstr>
      <vt:lpstr>Signalizácia – zdôrazňujúci text vo videu</vt:lpstr>
      <vt:lpstr>Segmentácia</vt:lpstr>
      <vt:lpstr>Selekcia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Edukačné video</dc:title>
  <dc:creator>nhf02</dc:creator>
  <cp:lastModifiedBy>Ladislav Pasiar | NHF EU v Bratislave</cp:lastModifiedBy>
  <cp:revision>51</cp:revision>
  <dcterms:created xsi:type="dcterms:W3CDTF">2011-03-23T07:07:34Z</dcterms:created>
  <dcterms:modified xsi:type="dcterms:W3CDTF">2022-07-28T11:21:11Z</dcterms:modified>
</cp:coreProperties>
</file>