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4" r:id="rId2"/>
    <p:sldId id="295" r:id="rId3"/>
    <p:sldId id="293" r:id="rId4"/>
    <p:sldId id="290" r:id="rId5"/>
    <p:sldId id="296" r:id="rId6"/>
    <p:sldId id="297" r:id="rId7"/>
    <p:sldId id="298" r:id="rId8"/>
    <p:sldId id="299" r:id="rId9"/>
    <p:sldId id="301" r:id="rId10"/>
    <p:sldId id="303" r:id="rId11"/>
    <p:sldId id="304" r:id="rId12"/>
    <p:sldId id="305" r:id="rId13"/>
    <p:sldId id="306" r:id="rId14"/>
    <p:sldId id="308" r:id="rId15"/>
    <p:sldId id="329" r:id="rId16"/>
    <p:sldId id="311" r:id="rId17"/>
    <p:sldId id="312" r:id="rId18"/>
    <p:sldId id="313" r:id="rId19"/>
    <p:sldId id="320" r:id="rId20"/>
    <p:sldId id="328" r:id="rId21"/>
  </p:sldIdLst>
  <p:sldSz cx="12192000" cy="6858000"/>
  <p:notesSz cx="6858000" cy="994568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a bez názvu" id="{E252F993-BFC1-476D-9C0F-C7AFBE5FC8D6}">
          <p14:sldIdLst>
            <p14:sldId id="294"/>
            <p14:sldId id="295"/>
            <p14:sldId id="293"/>
            <p14:sldId id="290"/>
            <p14:sldId id="296"/>
            <p14:sldId id="297"/>
            <p14:sldId id="298"/>
            <p14:sldId id="299"/>
            <p14:sldId id="301"/>
            <p14:sldId id="303"/>
            <p14:sldId id="304"/>
            <p14:sldId id="305"/>
            <p14:sldId id="306"/>
            <p14:sldId id="308"/>
            <p14:sldId id="329"/>
            <p14:sldId id="311"/>
            <p14:sldId id="312"/>
            <p14:sldId id="313"/>
            <p14:sldId id="320"/>
            <p14:sldId id="3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Šipošová | NHF EU v Bratislave" initials="JŠ|NEvB" lastIdx="34" clrIdx="0">
    <p:extLst>
      <p:ext uri="{19B8F6BF-5375-455C-9EA6-DF929625EA0E}">
        <p15:presenceInfo xmlns:p15="http://schemas.microsoft.com/office/powerpoint/2012/main" userId="Jana Šipošová | NHF EU v Bratislave" providerId="None"/>
      </p:ext>
    </p:extLst>
  </p:cmAuthor>
  <p:cmAuthor id="2" name="S P" initials="SP" lastIdx="2" clrIdx="1">
    <p:extLst>
      <p:ext uri="{19B8F6BF-5375-455C-9EA6-DF929625EA0E}">
        <p15:presenceInfo xmlns:p15="http://schemas.microsoft.com/office/powerpoint/2012/main" userId="54b76e7044a716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F2FDB-461C-47B7-BF96-F722FF60B8B3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D8D9-3CA2-4A44-9183-001B659A39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62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A814D-62E6-46EE-84D0-6581B97E5A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98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A814D-62E6-46EE-84D0-6581B97E5A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54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86557-6DB0-40A1-9054-81BCE1C813DF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065168-B9A5-42A5-B4F3-674AC8CF3405}"/>
              </a:ext>
            </a:extLst>
          </p:cNvPr>
          <p:cNvSpPr/>
          <p:nvPr userDrawn="1"/>
        </p:nvSpPr>
        <p:spPr>
          <a:xfrm>
            <a:off x="8934135" y="150470"/>
            <a:ext cx="2505509" cy="250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6F8DD-054D-47E3-AC8D-CCCC8CE39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1631" y="-1"/>
            <a:ext cx="1990516" cy="1990516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99F9B28-012B-4717-A6B9-4AB16D4D8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738" y="1393825"/>
            <a:ext cx="8785225" cy="3814763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latin typeface="+mj-lt"/>
              </a:defRPr>
            </a:lvl1pPr>
            <a:lvl2pPr marL="457200" indent="0">
              <a:buNone/>
              <a:defRPr sz="8000">
                <a:latin typeface="+mj-lt"/>
              </a:defRPr>
            </a:lvl2pPr>
            <a:lvl3pPr marL="914400" indent="0">
              <a:buNone/>
              <a:defRPr sz="8000">
                <a:latin typeface="+mj-lt"/>
              </a:defRPr>
            </a:lvl3pPr>
            <a:lvl4pPr marL="1371600" indent="0">
              <a:buNone/>
              <a:defRPr sz="8000">
                <a:latin typeface="+mj-lt"/>
              </a:defRPr>
            </a:lvl4pPr>
            <a:lvl5pPr marL="1828800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D7FC53C-96DE-4EA1-8FE1-550C063F1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75" y="5635625"/>
            <a:ext cx="7556500" cy="585788"/>
          </a:xfrm>
        </p:spPr>
        <p:txBody>
          <a:bodyPr>
            <a:noAutofit/>
          </a:bodyPr>
          <a:lstStyle>
            <a:lvl1pPr marL="0" indent="0">
              <a:buNone/>
              <a:defRPr sz="1600" b="1" i="1">
                <a:solidFill>
                  <a:schemeClr val="tx2"/>
                </a:solidFill>
              </a:defRPr>
            </a:lvl1pPr>
            <a:lvl2pPr marL="457200" indent="0">
              <a:buNone/>
              <a:defRPr sz="1600" b="1" i="1">
                <a:solidFill>
                  <a:schemeClr val="tx2"/>
                </a:solidFill>
              </a:defRPr>
            </a:lvl2pPr>
            <a:lvl3pPr marL="914400" indent="0">
              <a:buNone/>
              <a:defRPr sz="1600" b="1" i="1">
                <a:solidFill>
                  <a:schemeClr val="tx2"/>
                </a:solidFill>
              </a:defRPr>
            </a:lvl3pPr>
            <a:lvl4pPr marL="1371600" indent="0">
              <a:buNone/>
              <a:defRPr sz="1600" b="1" i="1">
                <a:solidFill>
                  <a:schemeClr val="tx2"/>
                </a:solidFill>
              </a:defRPr>
            </a:lvl4pPr>
            <a:lvl5pPr marL="1828800" indent="0">
              <a:buNone/>
              <a:defRPr sz="16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00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F1DE719-D665-4DBB-AF25-FAED25863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BE8835D5-C999-4F94-941B-52125E75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7237136-5A04-4392-9660-81DAC34E8E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7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510A8F3-1741-4D7A-94E4-CAC0CD12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4F69E01-742D-4A37-894C-D1012F64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438F3D7-CF08-417F-B6B1-5EDB2AC5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5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9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9" y="1847850"/>
            <a:ext cx="10515600" cy="4351338"/>
          </a:xfrm>
        </p:spPr>
        <p:txBody>
          <a:bodyPr/>
          <a:lstStyle>
            <a:lvl1pPr marL="457200" indent="-457200">
              <a:buFont typeface="Century Gothic" panose="020B0502020202020204" pitchFamily="34" charset="0"/>
              <a:buChar char="―"/>
              <a:defRPr/>
            </a:lvl1pPr>
            <a:lvl2pPr marL="800100" indent="-342900">
              <a:buFont typeface="Century Gothic" panose="020B0502020202020204" pitchFamily="34" charset="0"/>
              <a:buChar char="―"/>
              <a:defRPr/>
            </a:lvl2pPr>
            <a:lvl3pPr marL="1257300" indent="-342900">
              <a:buFont typeface="Century Gothic" panose="020B0502020202020204" pitchFamily="34" charset="0"/>
              <a:buChar char="―"/>
              <a:defRPr/>
            </a:lvl3pPr>
            <a:lvl4pPr marL="1657350" indent="-285750">
              <a:buFont typeface="Century Gothic" panose="020B0502020202020204" pitchFamily="34" charset="0"/>
              <a:buChar char="―"/>
              <a:defRPr/>
            </a:lvl4pPr>
            <a:lvl5pPr marL="2114550" indent="-285750">
              <a:buFont typeface="Century Gothic" panose="020B0502020202020204" pitchFamily="34" charset="0"/>
              <a:buChar char="―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72367-302F-47E7-8D81-D7E236125BFE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62ECA87-B6B8-4447-A17A-959966FAD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150B948-1E1A-4281-AE9D-8E049C4B9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DBF1AD6-0BF5-43A2-946E-683F302709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8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EA28C-8C5D-41D6-B59D-656AB4FC0C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355" y="136525"/>
            <a:ext cx="11439645" cy="6707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53B6F0-A784-4D34-8BFA-74D4608E11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-2654977" y="2778925"/>
            <a:ext cx="6062187" cy="75247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6AEA2A-C3DC-4045-BA85-315AE5EAA9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21" y="6186256"/>
            <a:ext cx="752475" cy="642937"/>
          </a:xfrm>
        </p:spPr>
        <p:txBody>
          <a:bodyPr anchor="b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47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38E41-775C-487F-9EF6-B09A68E4FC52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05C8870F-EB30-49E8-9697-25305B59FB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2475" y="1690688"/>
            <a:ext cx="10687050" cy="4486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0C4C0A2-C732-49C0-A49A-854CC43C0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5969" y="352879"/>
            <a:ext cx="10660062" cy="1325563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latin typeface="+mj-lt"/>
              </a:defRPr>
            </a:lvl1pPr>
            <a:lvl2pPr marL="457200" indent="0" algn="l">
              <a:buNone/>
              <a:defRPr sz="4800" b="1">
                <a:latin typeface="+mj-lt"/>
              </a:defRPr>
            </a:lvl2pPr>
            <a:lvl3pPr marL="914400" indent="0" algn="l">
              <a:buNone/>
              <a:defRPr sz="4800" b="1">
                <a:latin typeface="+mj-lt"/>
              </a:defRPr>
            </a:lvl3pPr>
            <a:lvl4pPr marL="1371600" indent="0" algn="l">
              <a:buNone/>
              <a:defRPr sz="4800" b="1">
                <a:latin typeface="+mj-lt"/>
              </a:defRPr>
            </a:lvl4pPr>
            <a:lvl5pPr marL="1828800" indent="0" algn="l">
              <a:buNone/>
              <a:defRPr sz="48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73679-E774-4197-ABCB-4024BD5BB6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0600" y="2097542"/>
            <a:ext cx="3581400" cy="2794996"/>
          </a:xfrm>
          <a:solidFill>
            <a:schemeClr val="accent1"/>
          </a:solidFill>
        </p:spPr>
        <p:txBody>
          <a:bodyPr lIns="91440" tIns="365760" rIns="365760" bIns="365760">
            <a:spAutoFit/>
          </a:bodyPr>
          <a:lstStyle>
            <a:lvl1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A5A9359-8D24-41C6-B457-56FF17774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1B99C36-7747-4D3B-A712-826F48DB62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DF6386AD-E6B1-43CE-B129-00D84AC3EB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4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69D7F2-ECE4-47AB-8E3C-1F3CF2EDE58A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ADE885D-12ED-4972-9819-F5BB70E590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475" y="365125"/>
            <a:ext cx="10687050" cy="5811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7F4C69B-E31F-4EE6-B764-2CD103443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0600" y="3064194"/>
            <a:ext cx="3581400" cy="2794996"/>
          </a:xfrm>
          <a:solidFill>
            <a:schemeClr val="accent1"/>
          </a:solidFill>
        </p:spPr>
        <p:txBody>
          <a:bodyPr lIns="91440" tIns="365760" rIns="365760" bIns="365760">
            <a:spAutoFit/>
          </a:bodyPr>
          <a:lstStyle>
            <a:lvl1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0745390C-DBD8-42F7-BC76-1E04B1BB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7CE4D573-1404-4E51-828B-1D65B8AC51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B65F280F-C8E6-4ECB-B6D9-2B4E23071D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3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082B0B-8FDF-4958-98A8-D1107DEE730D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694481" y="3043238"/>
            <a:ext cx="6763593" cy="3200500"/>
          </a:xfrm>
        </p:spPr>
        <p:txBody>
          <a:bodyPr>
            <a:noAutofit/>
          </a:bodyPr>
          <a:lstStyle/>
          <a:p>
            <a:pPr algn="l"/>
            <a:r>
              <a:rPr lang="sk-SK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Ďakujem </a:t>
            </a:r>
            <a:br>
              <a:rPr lang="en-US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sk-SK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za pozornosť</a:t>
            </a:r>
            <a:endParaRPr lang="en-US" sz="6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7B257-189C-4979-B1B2-4BE2A9DCF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836" y="373884"/>
            <a:ext cx="2112585" cy="21125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CAC8A4-B3A3-4FF5-88DD-EAE3774753F9}"/>
              </a:ext>
            </a:extLst>
          </p:cNvPr>
          <p:cNvSpPr/>
          <p:nvPr userDrawn="1"/>
        </p:nvSpPr>
        <p:spPr>
          <a:xfrm>
            <a:off x="8472488" y="0"/>
            <a:ext cx="3719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A517A0-0152-41D2-82C0-4D2E8FFAF1BC}"/>
              </a:ext>
            </a:extLst>
          </p:cNvPr>
          <p:cNvSpPr/>
          <p:nvPr userDrawn="1"/>
        </p:nvSpPr>
        <p:spPr>
          <a:xfrm>
            <a:off x="8472488" y="0"/>
            <a:ext cx="3719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8B762E2-B6D6-4A40-8EF5-72A779AEC67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805861" y="2578944"/>
            <a:ext cx="3052766" cy="12858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400" b="1" dirty="0"/>
              <a:t>KONTAKT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/>
              <a:t>+421 2 6729 1221</a:t>
            </a:r>
          </a:p>
          <a:p>
            <a:pPr marL="0" indent="0" algn="l">
              <a:buNone/>
            </a:pPr>
            <a:r>
              <a:rPr lang="en-US" sz="1400" dirty="0" err="1"/>
              <a:t>Info.nhf@euba.sk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 err="1"/>
              <a:t>www.nhf.euba.sk</a:t>
            </a:r>
            <a:r>
              <a:rPr lang="en-US" sz="1400" dirty="0"/>
              <a:t> </a:t>
            </a:r>
            <a:endParaRPr lang="en-US" sz="1400" dirty="0">
              <a:effectLst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835B6A0-FE63-4A71-A10F-D11A987E3842}"/>
              </a:ext>
            </a:extLst>
          </p:cNvPr>
          <p:cNvSpPr txBox="1">
            <a:spLocks/>
          </p:cNvSpPr>
          <p:nvPr userDrawn="1"/>
        </p:nvSpPr>
        <p:spPr>
          <a:xfrm>
            <a:off x="8805862" y="4279155"/>
            <a:ext cx="3052764" cy="196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err="1"/>
              <a:t>Národohospodárska</a:t>
            </a:r>
            <a:r>
              <a:rPr lang="en-US" sz="1400" b="1" dirty="0"/>
              <a:t> </a:t>
            </a:r>
            <a:r>
              <a:rPr lang="en-US" sz="1400" b="1" dirty="0" err="1"/>
              <a:t>fakulta</a:t>
            </a:r>
            <a:r>
              <a:rPr lang="en-US" sz="1400" b="1" dirty="0"/>
              <a:t>,</a:t>
            </a:r>
          </a:p>
          <a:p>
            <a:pPr algn="l"/>
            <a:r>
              <a:rPr lang="en-US" sz="1400" b="1" dirty="0" err="1"/>
              <a:t>Ekonomická</a:t>
            </a:r>
            <a:r>
              <a:rPr lang="en-US" sz="1400" b="1" dirty="0"/>
              <a:t> </a:t>
            </a:r>
            <a:r>
              <a:rPr lang="en-US" sz="1400" b="1" dirty="0" err="1"/>
              <a:t>univerzita</a:t>
            </a:r>
            <a:r>
              <a:rPr lang="en-US" sz="1400" b="1" dirty="0"/>
              <a:t> </a:t>
            </a:r>
          </a:p>
          <a:p>
            <a:pPr algn="l"/>
            <a:r>
              <a:rPr lang="en-US" sz="1400" b="1" dirty="0"/>
              <a:t>v </a:t>
            </a:r>
            <a:r>
              <a:rPr lang="en-US" sz="1400" b="1" dirty="0" err="1"/>
              <a:t>Bratislave</a:t>
            </a:r>
            <a:endParaRPr lang="en-US" sz="1400" b="1" dirty="0"/>
          </a:p>
          <a:p>
            <a:pPr algn="l"/>
            <a:r>
              <a:rPr lang="en-US" sz="1400" dirty="0" err="1"/>
              <a:t>Dolnozemská</a:t>
            </a:r>
            <a:r>
              <a:rPr lang="en-US" sz="1400" dirty="0"/>
              <a:t> </a:t>
            </a:r>
            <a:r>
              <a:rPr lang="en-US" sz="1400" dirty="0" err="1"/>
              <a:t>cesta</a:t>
            </a:r>
            <a:r>
              <a:rPr lang="en-US" sz="1400" dirty="0"/>
              <a:t> 1 </a:t>
            </a:r>
          </a:p>
          <a:p>
            <a:pPr algn="l"/>
            <a:r>
              <a:rPr lang="en-US" sz="1400" dirty="0"/>
              <a:t>852 35 Bratislava </a:t>
            </a:r>
          </a:p>
          <a:p>
            <a:pPr algn="l"/>
            <a:r>
              <a:rPr lang="en-US" sz="1400" dirty="0" err="1"/>
              <a:t>Slovenská</a:t>
            </a:r>
            <a:r>
              <a:rPr lang="en-US" sz="1400" dirty="0"/>
              <a:t> </a:t>
            </a:r>
            <a:r>
              <a:rPr lang="en-US" sz="1400" dirty="0" err="1"/>
              <a:t>republika</a:t>
            </a:r>
            <a:r>
              <a:rPr lang="en-US" sz="1400" dirty="0"/>
              <a:t> </a:t>
            </a:r>
            <a:endParaRPr lang="en-US" sz="1400" dirty="0">
              <a:effectLst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51C5A2F-87DA-42CC-8DAD-ED67977D7BB3}"/>
              </a:ext>
            </a:extLst>
          </p:cNvPr>
          <p:cNvSpPr txBox="1">
            <a:spLocks/>
          </p:cNvSpPr>
          <p:nvPr userDrawn="1"/>
        </p:nvSpPr>
        <p:spPr>
          <a:xfrm>
            <a:off x="9225522" y="675678"/>
            <a:ext cx="2375432" cy="352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/</a:t>
            </a:r>
            <a:r>
              <a:rPr lang="en-US" sz="2000" dirty="0" err="1"/>
              <a:t>nhfeuba</a:t>
            </a:r>
            <a:endParaRPr lang="en-US" sz="2000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D2F31EB-8171-4F44-876B-EE54CF239FE6}"/>
              </a:ext>
            </a:extLst>
          </p:cNvPr>
          <p:cNvSpPr txBox="1">
            <a:spLocks/>
          </p:cNvSpPr>
          <p:nvPr userDrawn="1"/>
        </p:nvSpPr>
        <p:spPr>
          <a:xfrm>
            <a:off x="9225522" y="1476835"/>
            <a:ext cx="2375432" cy="352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@</a:t>
            </a:r>
            <a:r>
              <a:rPr lang="en-US" sz="2000" dirty="0" err="1"/>
              <a:t>nhf_euba</a:t>
            </a: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A7BF98A-6B72-4E0B-A0A3-448E406579E4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27" y="649230"/>
            <a:ext cx="399391" cy="402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0F2529-83EB-4F7B-B66C-CBAFE5A76C98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28" y="1430177"/>
            <a:ext cx="399391" cy="3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0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DFC6C90-1276-47F6-BEBF-AFB8F5AFF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4C1E63C-00C5-4FCD-B793-9AF1FE93D9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24004F5-9AC3-4C96-B0C7-CC1053B600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2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6A4F6F5-0E9E-45D0-86CE-1D894ACA9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F0D602F-1636-4AB6-9319-7ECB3D47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2FD54966-A056-499C-BACF-7A64E4713F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7170CA0-9938-44AC-8F71-4372D757C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8B9959AC-9736-4A35-B6F2-FF301859F3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A6F69F4-37F5-4211-A492-39CFDBC6E9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.AppleSystemUIFont" charset="-12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36482" y="2711482"/>
            <a:ext cx="998702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Podaktivita</a:t>
            </a:r>
            <a:r>
              <a:rPr lang="sk-SK" b="1" dirty="0"/>
              <a:t> 1: Implementovanie metodiky v oblasti podpory rozvíjania zručností žiakov </a:t>
            </a:r>
          </a:p>
          <a:p>
            <a:r>
              <a:rPr lang="sk-SK" b="1" dirty="0"/>
              <a:t>v kontexte osobnej, sociálnej a občianskej kompetencie</a:t>
            </a:r>
            <a:endParaRPr lang="sk-SK" dirty="0"/>
          </a:p>
          <a:p>
            <a:endParaRPr lang="sk-SK" dirty="0"/>
          </a:p>
          <a:p>
            <a:r>
              <a:rPr lang="sk-SK" dirty="0"/>
              <a:t>HA1f) </a:t>
            </a:r>
            <a:r>
              <a:rPr lang="sk-SK" dirty="0" err="1"/>
              <a:t>power-pointová</a:t>
            </a:r>
            <a:r>
              <a:rPr lang="sk-SK" dirty="0"/>
              <a:t> prezentácia zameraná na oblasť rozvoja sociálnych kompetencií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Názov témy: </a:t>
            </a:r>
            <a:r>
              <a:rPr lang="sk-SK" sz="1800" b="1" dirty="0"/>
              <a:t>Záchranná sociálna sieť (ZSS) a pohľad na vybrané</a:t>
            </a:r>
          </a:p>
          <a:p>
            <a:r>
              <a:rPr lang="sk-SK" b="1" dirty="0"/>
              <a:t>	        </a:t>
            </a:r>
            <a:r>
              <a:rPr lang="sk-SK" sz="1800" b="1" dirty="0"/>
              <a:t>životné situácie v praxi  </a:t>
            </a:r>
            <a:br>
              <a:rPr lang="sk-SK" sz="1800" b="1" dirty="0"/>
            </a:b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492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sahu 2">
            <a:extLst>
              <a:ext uri="{FF2B5EF4-FFF2-40B4-BE49-F238E27FC236}">
                <a16:creationId xmlns:a16="http://schemas.microsoft.com/office/drawing/2014/main" id="{1C6E8D82-5D8A-D2B0-4BFA-42AC4397E900}"/>
              </a:ext>
            </a:extLst>
          </p:cNvPr>
          <p:cNvSpPr txBox="1">
            <a:spLocks/>
          </p:cNvSpPr>
          <p:nvPr/>
        </p:nvSpPr>
        <p:spPr>
          <a:xfrm>
            <a:off x="670765" y="1559859"/>
            <a:ext cx="3435070" cy="3777622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vert="horz" lIns="109728" tIns="109728" rIns="109728" bIns="9144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69896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objekty SZ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2400" b="1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2400" b="1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2400" b="1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2400" b="1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občan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2400" b="1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všetci, ktorým smeruje pomoc</a:t>
            </a:r>
          </a:p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2400" b="1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</a:t>
            </a:r>
          </a:p>
        </p:txBody>
      </p:sp>
      <p:sp>
        <p:nvSpPr>
          <p:cNvPr id="7" name="Zástupný symbol obsahu 2">
            <a:extLst>
              <a:ext uri="{FF2B5EF4-FFF2-40B4-BE49-F238E27FC236}">
                <a16:creationId xmlns:a16="http://schemas.microsoft.com/office/drawing/2014/main" id="{5CBB5C42-5466-E8DD-CB8F-9A6C1A200B63}"/>
              </a:ext>
            </a:extLst>
          </p:cNvPr>
          <p:cNvSpPr txBox="1">
            <a:spLocks/>
          </p:cNvSpPr>
          <p:nvPr/>
        </p:nvSpPr>
        <p:spPr>
          <a:xfrm>
            <a:off x="6372318" y="1559859"/>
            <a:ext cx="3435070" cy="3777622"/>
          </a:xfrm>
          <a:prstGeom prst="rect">
            <a:avLst/>
          </a:prstGeom>
          <a:solidFill>
            <a:srgbClr val="FFFFFF">
              <a:lumMod val="9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69896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subjekty SZ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69896"/>
              </a:buClr>
              <a:buSzTx/>
              <a:buFont typeface="Wingdings 3" charset="2"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69896"/>
              </a:buClr>
              <a:buSzTx/>
              <a:buFont typeface="Wingdings 3" charset="2"/>
              <a:buNone/>
              <a:tabLst/>
              <a:defRPr/>
            </a:pP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69896"/>
              </a:buClr>
              <a:buSzTx/>
              <a:buFont typeface="Wingdings 3" charset="2"/>
              <a:buNone/>
              <a:tabLst/>
              <a:defRPr/>
            </a:pP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69896"/>
              </a:buClr>
              <a:buSzTx/>
              <a:buFont typeface="Wingdings 3" charset="2"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orgány a inštitúcie</a:t>
            </a:r>
          </a:p>
        </p:txBody>
      </p:sp>
    </p:spTree>
    <p:extLst>
      <p:ext uri="{BB962C8B-B14F-4D97-AF65-F5344CB8AC3E}">
        <p14:creationId xmlns:p14="http://schemas.microsoft.com/office/powerpoint/2010/main" val="106125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4AECAF00-38C5-1807-47DD-A88CCDFB8BA2}"/>
              </a:ext>
            </a:extLst>
          </p:cNvPr>
          <p:cNvSpPr txBox="1">
            <a:spLocks/>
          </p:cNvSpPr>
          <p:nvPr/>
        </p:nvSpPr>
        <p:spPr>
          <a:xfrm>
            <a:off x="639467" y="173679"/>
            <a:ext cx="10302337" cy="128089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Hlavné životné situácie, voči ktorým je občan chránený v systéme SZ: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A662C44-A771-5025-25F3-26D6EB89400F}"/>
              </a:ext>
            </a:extLst>
          </p:cNvPr>
          <p:cNvSpPr txBox="1"/>
          <p:nvPr/>
        </p:nvSpPr>
        <p:spPr>
          <a:xfrm>
            <a:off x="881108" y="1604592"/>
            <a:ext cx="6094520" cy="4367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24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ochorenie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24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tehotenstvo a materstvo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24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výchova dieťaťa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24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nezamestnanosť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24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staroba 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24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invalidita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24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101716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D974BA89-CD22-5A10-0B1D-EB2F47819594}"/>
              </a:ext>
            </a:extLst>
          </p:cNvPr>
          <p:cNvSpPr txBox="1"/>
          <p:nvPr/>
        </p:nvSpPr>
        <p:spPr>
          <a:xfrm>
            <a:off x="712433" y="392651"/>
            <a:ext cx="79255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k-SK" sz="3200" b="1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Sociálne zabezpečenie (SZ)</a:t>
            </a:r>
            <a:br>
              <a:rPr kumimoji="0" lang="sk-SK" sz="3200" b="1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</a:br>
            <a:endParaRPr lang="sk-SK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C904233-50D6-E42A-596A-5B836C204C12}"/>
              </a:ext>
            </a:extLst>
          </p:cNvPr>
          <p:cNvSpPr txBox="1"/>
          <p:nvPr/>
        </p:nvSpPr>
        <p:spPr>
          <a:xfrm>
            <a:off x="943253" y="1491546"/>
            <a:ext cx="6094520" cy="3874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0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základný nástroj sociálnej politiky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0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zdroje financovania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20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0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základné podsystémy SZ: </a:t>
            </a:r>
          </a:p>
          <a:p>
            <a:pPr marL="3166110" marR="0" lvl="8" indent="-285750" algn="l" defTabSz="914400" rtl="0" eaLnBrk="1" fontAlgn="auto" latinLnBrk="0" hangingPunct="1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000" b="1" i="1" u="none" strike="noStrike" kern="1200" cap="none" spc="0" normalizeH="0" baseline="0" noProof="0" dirty="0">
                <a:ln>
                  <a:noFill/>
                </a:ln>
                <a:solidFill>
                  <a:srgbClr val="C69896">
                    <a:lumMod val="7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Sociálne poistenie</a:t>
            </a:r>
          </a:p>
          <a:p>
            <a:pPr marL="3166110" marR="0" lvl="8" indent="-285750" algn="l" defTabSz="914400" rtl="0" eaLnBrk="1" fontAlgn="auto" latinLnBrk="0" hangingPunct="1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000" b="1" i="1" u="none" strike="noStrike" kern="1200" cap="none" spc="0" normalizeH="0" baseline="0" noProof="0" dirty="0">
                <a:ln>
                  <a:noFill/>
                </a:ln>
                <a:solidFill>
                  <a:srgbClr val="C69896">
                    <a:lumMod val="7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Štátna sociálna podpora</a:t>
            </a:r>
          </a:p>
          <a:p>
            <a:pPr marL="3166110" marR="0" lvl="8" indent="-285750" algn="l" defTabSz="914400" rtl="0" eaLnBrk="1" fontAlgn="auto" latinLnBrk="0" hangingPunct="1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k-SK" sz="2000" b="1" i="1" u="none" strike="noStrike" kern="1200" cap="none" spc="0" normalizeH="0" baseline="0" noProof="0" dirty="0">
                <a:ln>
                  <a:noFill/>
                </a:ln>
                <a:solidFill>
                  <a:srgbClr val="C69896">
                    <a:lumMod val="7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Sociálna pomoc</a:t>
            </a:r>
          </a:p>
        </p:txBody>
      </p:sp>
    </p:spTree>
    <p:extLst>
      <p:ext uri="{BB962C8B-B14F-4D97-AF65-F5344CB8AC3E}">
        <p14:creationId xmlns:p14="http://schemas.microsoft.com/office/powerpoint/2010/main" val="1004869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>
            <a:extLst>
              <a:ext uri="{FF2B5EF4-FFF2-40B4-BE49-F238E27FC236}">
                <a16:creationId xmlns:a16="http://schemas.microsoft.com/office/drawing/2014/main" id="{49B5B48F-3F6E-30E6-FE49-712AAE6765DC}"/>
              </a:ext>
            </a:extLst>
          </p:cNvPr>
          <p:cNvSpPr txBox="1"/>
          <p:nvPr/>
        </p:nvSpPr>
        <p:spPr>
          <a:xfrm>
            <a:off x="1467034" y="1800657"/>
            <a:ext cx="84937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k-SK" sz="3200" b="1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Pohľad na vybrané životné </a:t>
            </a:r>
          </a:p>
          <a:p>
            <a:r>
              <a:rPr kumimoji="0" lang="sk-SK" sz="3200" b="1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situácie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212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7554A03-10AE-5614-E158-917E1CADF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72" t="20278" r="16875" b="9444"/>
          <a:stretch/>
        </p:blipFill>
        <p:spPr>
          <a:xfrm>
            <a:off x="2076451" y="333375"/>
            <a:ext cx="8448674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3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30B5D702-D7B4-2F9C-B7A0-D20F9ED59548}"/>
              </a:ext>
            </a:extLst>
          </p:cNvPr>
          <p:cNvSpPr txBox="1">
            <a:spLocks/>
          </p:cNvSpPr>
          <p:nvPr/>
        </p:nvSpPr>
        <p:spPr>
          <a:xfrm>
            <a:off x="1920875" y="1649271"/>
            <a:ext cx="7816249" cy="4314967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1800" b="0" i="0" u="none" strike="noStrike" kern="1200" cap="none" spc="15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Inštitucionálne zabezpečenie: Sociálna poisťovňa</a:t>
            </a:r>
            <a:endParaRPr kumimoji="0" lang="sk-SK" sz="18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E78254A9-1775-F6F4-918E-597B2192F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45" y="242779"/>
            <a:ext cx="8712893" cy="1344612"/>
          </a:xfrm>
          <a:solidFill>
            <a:schemeClr val="bg2"/>
          </a:solidFill>
        </p:spPr>
        <p:txBody>
          <a:bodyPr anchor="b">
            <a:normAutofit/>
          </a:bodyPr>
          <a:lstStyle/>
          <a:p>
            <a:r>
              <a:rPr lang="sk-SK" dirty="0">
                <a:latin typeface="Meiryo" panose="020B0604030504040204" pitchFamily="34" charset="-128"/>
                <a:ea typeface="Meiryo" panose="020B0604030504040204" pitchFamily="34" charset="-128"/>
              </a:rPr>
              <a:t>Príklad dávky z nemocenského poistenia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ED1CFD-D754-DFA9-DB8D-4BAB9B5241B2}"/>
              </a:ext>
            </a:extLst>
          </p:cNvPr>
          <p:cNvSpPr txBox="1">
            <a:spLocks/>
          </p:cNvSpPr>
          <p:nvPr/>
        </p:nvSpPr>
        <p:spPr>
          <a:xfrm>
            <a:off x="4369865" y="2462142"/>
            <a:ext cx="6857365" cy="1344612"/>
          </a:xfrm>
          <a:prstGeom prst="rect">
            <a:avLst/>
          </a:prstGeom>
          <a:solidFill>
            <a:srgbClr val="C69896">
              <a:lumMod val="60000"/>
              <a:lumOff val="40000"/>
            </a:srgbClr>
          </a:solidFill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15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Tehotenské  </a:t>
            </a:r>
            <a:endParaRPr kumimoji="0" lang="sk-SK" sz="3200" b="1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015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04BDE575-B412-2961-6CC9-43C2CECD73E8}"/>
              </a:ext>
            </a:extLst>
          </p:cNvPr>
          <p:cNvSpPr txBox="1">
            <a:spLocks/>
          </p:cNvSpPr>
          <p:nvPr/>
        </p:nvSpPr>
        <p:spPr>
          <a:xfrm>
            <a:off x="1920875" y="2312988"/>
            <a:ext cx="6857365" cy="365125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800" b="0" i="0" u="none" strike="noStrike" kern="1200" cap="none" spc="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Nová dávka od apríla 2021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1800" b="0" i="0" u="none" strike="noStrike" kern="1200" cap="none" spc="1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800" b="0" i="0" u="none" strike="noStrike" kern="1200" cap="none" spc="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Pre koho?</a:t>
            </a:r>
            <a:endParaRPr kumimoji="0" lang="sk-SK" sz="1800" b="0" i="0" u="none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7F2E10FA-6243-10BA-1DE0-E3695C767669}"/>
              </a:ext>
            </a:extLst>
          </p:cNvPr>
          <p:cNvSpPr txBox="1">
            <a:spLocks/>
          </p:cNvSpPr>
          <p:nvPr/>
        </p:nvSpPr>
        <p:spPr>
          <a:xfrm>
            <a:off x="694509" y="221456"/>
            <a:ext cx="10438694" cy="737332"/>
          </a:xfrm>
          <a:prstGeom prst="rect">
            <a:avLst/>
          </a:prstGeom>
          <a:solidFill>
            <a:srgbClr val="C69896">
              <a:lumMod val="60000"/>
              <a:lumOff val="40000"/>
            </a:srgbClr>
          </a:solidFill>
        </p:spPr>
        <p:txBody>
          <a:bodyPr vert="horz" lIns="109728" tIns="109728" rIns="109728" bIns="9144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15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Tehotenské  </a:t>
            </a:r>
            <a:endParaRPr kumimoji="0" lang="sk-SK" sz="3200" b="1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j-ea"/>
              <a:cs typeface="+mj-cs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22C71F1-BA52-F678-1050-8C6BBC186AC4}"/>
              </a:ext>
            </a:extLst>
          </p:cNvPr>
          <p:cNvSpPr txBox="1"/>
          <p:nvPr/>
        </p:nvSpPr>
        <p:spPr>
          <a:xfrm>
            <a:off x="11133203" y="0"/>
            <a:ext cx="1046440" cy="6794776"/>
          </a:xfrm>
          <a:prstGeom prst="rect">
            <a:avLst/>
          </a:prstGeom>
          <a:solidFill>
            <a:srgbClr val="FFFFFF">
              <a:lumMod val="50000"/>
            </a:srgbClr>
          </a:solidFill>
        </p:spPr>
        <p:txBody>
          <a:bodyPr vert="vert"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</a:rPr>
              <a:t>Príklad dávky z nemocenského poistenia</a:t>
            </a:r>
          </a:p>
        </p:txBody>
      </p:sp>
    </p:spTree>
    <p:extLst>
      <p:ext uri="{BB962C8B-B14F-4D97-AF65-F5344CB8AC3E}">
        <p14:creationId xmlns:p14="http://schemas.microsoft.com/office/powerpoint/2010/main" val="186699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7DF1F23F-2314-FC3D-1A33-D972188BDA78}"/>
              </a:ext>
            </a:extLst>
          </p:cNvPr>
          <p:cNvSpPr txBox="1">
            <a:spLocks/>
          </p:cNvSpPr>
          <p:nvPr/>
        </p:nvSpPr>
        <p:spPr>
          <a:xfrm>
            <a:off x="695296" y="236698"/>
            <a:ext cx="10450111" cy="683698"/>
          </a:xfrm>
          <a:prstGeom prst="rect">
            <a:avLst/>
          </a:prstGeom>
          <a:solidFill>
            <a:srgbClr val="C69896">
              <a:lumMod val="60000"/>
              <a:lumOff val="40000"/>
            </a:srgbClr>
          </a:solidFill>
        </p:spPr>
        <p:txBody>
          <a:bodyPr vert="horz" lIns="109728" tIns="109728" rIns="109728" bIns="9144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15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Tehotenské - fakty </a:t>
            </a:r>
            <a:endParaRPr kumimoji="0" lang="sk-SK" sz="3200" b="1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j-ea"/>
              <a:cs typeface="+mj-cs"/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CA30146C-88F4-EC0A-7E94-C4D77EDA55A3}"/>
              </a:ext>
            </a:extLst>
          </p:cNvPr>
          <p:cNvSpPr txBox="1">
            <a:spLocks/>
          </p:cNvSpPr>
          <p:nvPr/>
        </p:nvSpPr>
        <p:spPr>
          <a:xfrm>
            <a:off x="420130" y="490195"/>
            <a:ext cx="11771717" cy="6431029"/>
          </a:xfrm>
          <a:prstGeom prst="rect">
            <a:avLst/>
          </a:prstGeom>
        </p:spPr>
        <p:txBody>
          <a:bodyPr vert="horz" lIns="109728" tIns="109728" rIns="109728" bIns="9144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sk-SK" sz="45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sk-SK" sz="45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55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len tehotnej žene, poistenke Sociálnej poisťovne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sk-SK" sz="5500" b="0" i="0" u="none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55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od začiatku 27. týždňa pred očakávaným dňom pôrodu </a:t>
            </a: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sk-SK" sz="5500" b="0" i="0" u="none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55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najmenej 270 dní nemocenského poistenia v posledných 2 rokoch 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55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     pred vznikom dôvodu na poskytnutie tehotenského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5500" b="0" i="0" u="none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55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15 % z DVZ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5500" b="0" i="0" u="none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55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minimálne tehotenské </a:t>
            </a:r>
            <a:r>
              <a:rPr kumimoji="0" lang="sk-SK" sz="55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v roku 2023: 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55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	 238,90 eur (v mesiaci, kt. má 30 dní), resp. 246,90 eur  (31 dní)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5500" b="0" i="0" u="none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60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Špecifikum: aj za dni, kedy má poistenka príjem alebo poberá iné dávky </a:t>
            </a:r>
            <a:endParaRPr kumimoji="0" lang="sk-SK" sz="5500" b="0" i="0" u="none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3500" b="0" i="0" u="none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kumimoji="0" lang="sk-SK" sz="35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. 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7088FB0F-0A6A-603E-1E43-983DC7E03383}"/>
              </a:ext>
            </a:extLst>
          </p:cNvPr>
          <p:cNvSpPr txBox="1"/>
          <p:nvPr/>
        </p:nvSpPr>
        <p:spPr>
          <a:xfrm>
            <a:off x="11145407" y="126448"/>
            <a:ext cx="1046440" cy="679477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vert" wrap="square">
            <a:sp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Príklad dávky z nemocenského poistenia</a:t>
            </a:r>
          </a:p>
        </p:txBody>
      </p:sp>
    </p:spTree>
    <p:extLst>
      <p:ext uri="{BB962C8B-B14F-4D97-AF65-F5344CB8AC3E}">
        <p14:creationId xmlns:p14="http://schemas.microsoft.com/office/powerpoint/2010/main" val="721096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2BECA3D1-5209-ABE6-F4E8-C1481A3EF9B0}"/>
              </a:ext>
            </a:extLst>
          </p:cNvPr>
          <p:cNvSpPr txBox="1">
            <a:spLocks/>
          </p:cNvSpPr>
          <p:nvPr/>
        </p:nvSpPr>
        <p:spPr>
          <a:xfrm>
            <a:off x="562592" y="0"/>
            <a:ext cx="6857365" cy="1344612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b="1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A čo ak nárok nevznikne?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EF1B0D89-11DE-3C7C-F61E-3E9FD3FACA65}"/>
              </a:ext>
            </a:extLst>
          </p:cNvPr>
          <p:cNvSpPr txBox="1">
            <a:spLocks/>
          </p:cNvSpPr>
          <p:nvPr/>
        </p:nvSpPr>
        <p:spPr>
          <a:xfrm>
            <a:off x="660246" y="1141136"/>
            <a:ext cx="7445067" cy="215484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1800" b="0" i="0" u="none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r>
              <a:rPr lang="sk-SK" dirty="0">
                <a:solidFill>
                  <a:srgbClr val="000000"/>
                </a:solidFill>
                <a:latin typeface="Meiryo"/>
                <a:ea typeface="Calibri" panose="020F0502020204030204" pitchFamily="34" charset="0"/>
                <a:cs typeface="Times New Roman" panose="02020603050405020304" pitchFamily="18" charset="0"/>
              </a:rPr>
              <a:t>Plnoletá stredoškolská žiačka je tehotná a </a:t>
            </a:r>
            <a:r>
              <a:rPr kumimoji="0" lang="sk-SK" sz="18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Calibri" panose="020F0502020204030204" pitchFamily="34" charset="0"/>
                <a:cs typeface="Times New Roman" panose="02020603050405020304" pitchFamily="18" charset="0"/>
              </a:rPr>
              <a:t>chce požiadať o dávku tehotenské. Môže jej vzniknúť nárok na túto dávku? </a:t>
            </a: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1800" b="0" i="0" u="none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1800" b="1" i="0" u="sng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8FBBD68D-F383-5517-0E6A-0AC1C920C002}"/>
              </a:ext>
            </a:extLst>
          </p:cNvPr>
          <p:cNvSpPr txBox="1"/>
          <p:nvPr/>
        </p:nvSpPr>
        <p:spPr>
          <a:xfrm>
            <a:off x="493171" y="3300415"/>
            <a:ext cx="6098058" cy="523220"/>
          </a:xfrm>
          <a:prstGeom prst="rect">
            <a:avLst/>
          </a:prstGeom>
          <a:solidFill>
            <a:srgbClr val="C69896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</a:rPr>
              <a:t>Tehotenské štipendium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BD0B2669-1E56-0597-E6B6-49D3256C5D2E}"/>
              </a:ext>
            </a:extLst>
          </p:cNvPr>
          <p:cNvSpPr txBox="1"/>
          <p:nvPr/>
        </p:nvSpPr>
        <p:spPr>
          <a:xfrm>
            <a:off x="562592" y="4130725"/>
            <a:ext cx="846599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200 eur mesačne, zo ŠR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Z č. 245/2008 o výchove a vzdelávaní, plnoletá tehotná žiačka </a:t>
            </a:r>
            <a:r>
              <a:rPr kumimoji="0" lang="sk-SK" sz="1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strednej školy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Riaditeľ školy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sz="1400" b="1" i="1" dirty="0">
              <a:solidFill>
                <a:srgbClr val="000000"/>
              </a:solidFill>
              <a:latin typeface="Meiry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k-SK" sz="1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Z č. 131/2002 o VŠ;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Rektor VŠ školy/dekan fakulty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1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655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A3BB88A-CB60-B150-AC89-9FA6C95F3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27" y="225716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Calibri" panose="020F0502020204030204" pitchFamily="34" charset="0"/>
                <a:cs typeface="Times New Roman" panose="02020603050405020304" pitchFamily="18" charset="0"/>
              </a:rPr>
              <a:t>jednorazová dávka štátnej sociálnej podpory (ŠSP)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Calibri" panose="020F0502020204030204" pitchFamily="34" charset="0"/>
                <a:cs typeface="Times New Roman" panose="02020603050405020304" pitchFamily="18" charset="0"/>
              </a:rPr>
              <a:t>štát finančne prispieva na úhradu výdavkov spojených so zabezpečením pohrebu zomrelého.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Calibri" panose="020F0502020204030204" pitchFamily="34" charset="0"/>
                <a:cs typeface="Times New Roman" panose="02020603050405020304" pitchFamily="18" charset="0"/>
              </a:rPr>
              <a:t>zákon č. 238/1998 Z. z. o príspevku na pohreb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sk-SK" sz="1700" b="0" i="0" u="none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Calibri" panose="020F0502020204030204" pitchFamily="34" charset="0"/>
                <a:cs typeface="+mn-cs"/>
              </a:rPr>
              <a:t>79,67 eur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Calibri" panose="020F0502020204030204" pitchFamily="34" charset="0"/>
                <a:cs typeface="Times New Roman" panose="02020603050405020304" pitchFamily="18" charset="0"/>
              </a:rPr>
              <a:t>Zvýšenie?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1700" b="1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zaniká </a:t>
            </a:r>
            <a:r>
              <a:rPr kumimoji="0" lang="pl-PL" sz="1700" b="0" i="0" u="none" strike="noStrike" kern="1200" cap="none" spc="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uplynutím </a:t>
            </a:r>
            <a:r>
              <a:rPr kumimoji="0" lang="pl-PL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jedného roku od </a:t>
            </a:r>
            <a:r>
              <a:rPr kumimoji="0" lang="pl-PL" sz="1700" b="0" i="0" u="none" strike="noStrike" kern="1200" cap="none" spc="1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pohrebu zomretého</a:t>
            </a:r>
            <a:endParaRPr kumimoji="0" lang="sk-SK" sz="1700" b="0" i="0" u="none" strike="noStrike" kern="1200" cap="none" spc="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7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Úrad práce, SV a rodiny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sk-SK" sz="17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24AADB0-47CC-8A00-9297-F655FC5203D3}"/>
              </a:ext>
            </a:extLst>
          </p:cNvPr>
          <p:cNvSpPr txBox="1">
            <a:spLocks/>
          </p:cNvSpPr>
          <p:nvPr/>
        </p:nvSpPr>
        <p:spPr>
          <a:xfrm>
            <a:off x="3796112" y="1051904"/>
            <a:ext cx="6928113" cy="887412"/>
          </a:xfrm>
          <a:prstGeom prst="rect">
            <a:avLst/>
          </a:prstGeom>
          <a:solidFill>
            <a:srgbClr val="C69896">
              <a:lumMod val="60000"/>
              <a:lumOff val="40000"/>
            </a:srgbClr>
          </a:solidFill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</a:rPr>
              <a:t>Pr</a:t>
            </a:r>
            <a:r>
              <a:rPr kumimoji="0" lang="sk-SK" sz="2400" b="1" i="0" u="none" strike="noStrike" kern="1200" cap="none" spc="15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íspevok</a:t>
            </a:r>
            <a:r>
              <a:rPr lang="sk-SK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</a:rPr>
              <a:t> </a:t>
            </a:r>
            <a:r>
              <a:rPr kumimoji="0" lang="sk-SK" sz="2400" b="1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na pohreb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122E145-4DEB-6CDE-E309-7E642E48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27" y="150998"/>
            <a:ext cx="10356942" cy="1344612"/>
          </a:xfrm>
        </p:spPr>
        <p:txBody>
          <a:bodyPr anchor="b">
            <a:normAutofit/>
          </a:bodyPr>
          <a:lstStyle/>
          <a:p>
            <a:r>
              <a:rPr lang="sk-SK" sz="4000" dirty="0">
                <a:latin typeface="Meiryo" panose="020B0604030504040204" pitchFamily="34" charset="-128"/>
                <a:ea typeface="Meiryo" panose="020B0604030504040204" pitchFamily="34" charset="-128"/>
              </a:rPr>
              <a:t>Príklad dávky zo  štátnej sociálnej podpory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9C792FE-6076-BAAB-7FC3-67E2AA463CB1}"/>
              </a:ext>
            </a:extLst>
          </p:cNvPr>
          <p:cNvSpPr txBox="1"/>
          <p:nvPr/>
        </p:nvSpPr>
        <p:spPr>
          <a:xfrm>
            <a:off x="11576447" y="150998"/>
            <a:ext cx="615553" cy="6569398"/>
          </a:xfrm>
          <a:prstGeom prst="rect">
            <a:avLst/>
          </a:prstGeom>
          <a:solidFill>
            <a:srgbClr val="FFFFFF">
              <a:lumMod val="50000"/>
            </a:srgbClr>
          </a:solidFill>
        </p:spPr>
        <p:txBody>
          <a:bodyPr vert="vert"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</a:rPr>
              <a:t>Príklad dávky zo </a:t>
            </a:r>
            <a:r>
              <a:rPr lang="sk-SK" sz="2800" kern="0" dirty="0">
                <a:solidFill>
                  <a:srgbClr val="FFFFFF"/>
                </a:solidFill>
                <a:latin typeface="Meiryo"/>
              </a:rPr>
              <a:t>ŠSP</a:t>
            </a:r>
            <a:endParaRPr kumimoji="0" lang="sk-SK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97091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46" y="1150161"/>
            <a:ext cx="7122707" cy="1317522"/>
          </a:xfrm>
        </p:spPr>
        <p:txBody>
          <a:bodyPr>
            <a:normAutofit/>
          </a:bodyPr>
          <a:lstStyle/>
          <a:p>
            <a:pPr algn="ctr"/>
            <a:r>
              <a:rPr lang="sk-SK" sz="1800" dirty="0"/>
              <a:t>Podpora rozvoja kľúčových kompetencií žiakov stredných škôl v digitalizovanom školskom prostredí</a:t>
            </a:r>
            <a:br>
              <a:rPr lang="sk-SK" sz="1800" dirty="0"/>
            </a:br>
            <a:endParaRPr lang="sk-SK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B867AF8-86F3-4A23-9495-F2658A4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46" y="2653226"/>
            <a:ext cx="2847079" cy="67061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4BF88C5-E7A1-4FF9-821E-0F6B12C1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151" y="2677995"/>
            <a:ext cx="2542252" cy="56088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64F8F51-0B4D-473B-838F-D5B2AB74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829" y="2653226"/>
            <a:ext cx="1639966" cy="560881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050EB06-8DB9-4501-9AD3-28BF67AF31C8}"/>
              </a:ext>
            </a:extLst>
          </p:cNvPr>
          <p:cNvSpPr/>
          <p:nvPr/>
        </p:nvSpPr>
        <p:spPr>
          <a:xfrm>
            <a:off x="2756088" y="4038689"/>
            <a:ext cx="7122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17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SPOZNAJ SVET EKONÓMIE A FINANCIÍ A UROB 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rgbClr val="17172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17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</a:t>
            </a: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1717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17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NICH SVOJE PRVÉ ROZHODNUTIA</a:t>
            </a:r>
          </a:p>
        </p:txBody>
      </p:sp>
    </p:spTree>
    <p:extLst>
      <p:ext uri="{BB962C8B-B14F-4D97-AF65-F5344CB8AC3E}">
        <p14:creationId xmlns:p14="http://schemas.microsoft.com/office/powerpoint/2010/main" val="948684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1E4B10C8-B50E-9F6C-5900-DDE1EE74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715" y="168675"/>
            <a:ext cx="8911687" cy="190869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sk-SK" sz="4000" b="1" dirty="0">
                <a:latin typeface="Meiryo" panose="020B0604030504040204" pitchFamily="34" charset="-128"/>
                <a:ea typeface="Meiryo" panose="020B0604030504040204" pitchFamily="34" charset="-128"/>
              </a:rPr>
              <a:t>Príklad príspevku v rámci aktívneho opatrenia na trhu práce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4D606D-5F70-781C-2605-BDF0CB3B12AB}"/>
              </a:ext>
            </a:extLst>
          </p:cNvPr>
          <p:cNvSpPr txBox="1">
            <a:spLocks/>
          </p:cNvSpPr>
          <p:nvPr/>
        </p:nvSpPr>
        <p:spPr>
          <a:xfrm>
            <a:off x="3210187" y="2565962"/>
            <a:ext cx="6857365" cy="887412"/>
          </a:xfrm>
          <a:prstGeom prst="rect">
            <a:avLst/>
          </a:prstGeom>
          <a:solidFill>
            <a:srgbClr val="C69896">
              <a:lumMod val="60000"/>
              <a:lumOff val="40000"/>
            </a:srgbClr>
          </a:solidFill>
        </p:spPr>
        <p:txBody>
          <a:bodyPr vert="horz" lIns="109728" tIns="109728" rIns="109728" bIns="9144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400" dirty="0">
                <a:solidFill>
                  <a:srgbClr val="000000">
                    <a:lumMod val="75000"/>
                    <a:lumOff val="25000"/>
                  </a:srgbClr>
                </a:solidFill>
                <a:latin typeface="Meiryo"/>
              </a:rPr>
              <a:t>Príspevok na vykonávanie absolventskej praxe </a:t>
            </a:r>
            <a:endParaRPr kumimoji="0" lang="sk-SK" sz="2400" b="1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j-ea"/>
              <a:cs typeface="+mj-cs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B5651BF-3991-A44A-BC43-21A747B72F93}"/>
              </a:ext>
            </a:extLst>
          </p:cNvPr>
          <p:cNvSpPr txBox="1"/>
          <p:nvPr/>
        </p:nvSpPr>
        <p:spPr>
          <a:xfrm>
            <a:off x="11576447" y="168675"/>
            <a:ext cx="615553" cy="6569398"/>
          </a:xfrm>
          <a:prstGeom prst="rect">
            <a:avLst/>
          </a:prstGeom>
          <a:solidFill>
            <a:srgbClr val="FFFFFF">
              <a:lumMod val="50000"/>
            </a:srgbClr>
          </a:solidFill>
        </p:spPr>
        <p:txBody>
          <a:bodyPr vert="vert"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</a:rPr>
              <a:t>Príklad aktívneho opatrenia na TP</a:t>
            </a:r>
          </a:p>
        </p:txBody>
      </p:sp>
    </p:spTree>
    <p:extLst>
      <p:ext uri="{BB962C8B-B14F-4D97-AF65-F5344CB8AC3E}">
        <p14:creationId xmlns:p14="http://schemas.microsoft.com/office/powerpoint/2010/main" val="15106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4EA4F11-73E7-45BC-B976-2C735AFC7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2663" y="719138"/>
          <a:ext cx="768508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13317083" imgH="9387892" progId="Word.Document.12">
                  <p:embed/>
                </p:oleObj>
              </mc:Choice>
              <mc:Fallback>
                <p:oleObj name="Document" r:id="rId3" imgW="13317083" imgH="9387892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24EA4F11-73E7-45BC-B976-2C735AFC7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663" y="719138"/>
                        <a:ext cx="768508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97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objekt pre obsah 11">
            <a:extLst>
              <a:ext uri="{FF2B5EF4-FFF2-40B4-BE49-F238E27FC236}">
                <a16:creationId xmlns:a16="http://schemas.microsoft.com/office/drawing/2014/main" id="{47915BE9-3977-EFC3-4ED5-77A8E87F2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548" t="41810" r="21167" b="10252"/>
          <a:stretch/>
        </p:blipFill>
        <p:spPr>
          <a:xfrm>
            <a:off x="1238250" y="1271587"/>
            <a:ext cx="9515475" cy="4314826"/>
          </a:xfrm>
        </p:spPr>
      </p:pic>
    </p:spTree>
    <p:extLst>
      <p:ext uri="{BB962C8B-B14F-4D97-AF65-F5344CB8AC3E}">
        <p14:creationId xmlns:p14="http://schemas.microsoft.com/office/powerpoint/2010/main" val="21722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CE615EFD-C8C6-FA76-790E-591B7B59C62C}"/>
              </a:ext>
            </a:extLst>
          </p:cNvPr>
          <p:cNvSpPr txBox="1">
            <a:spLocks/>
          </p:cNvSpPr>
          <p:nvPr/>
        </p:nvSpPr>
        <p:spPr>
          <a:xfrm>
            <a:off x="1188340" y="1105232"/>
            <a:ext cx="3013545" cy="427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Prečo?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4C325BC4-DE14-4CCD-87F6-7A62F96F3C7A}"/>
              </a:ext>
            </a:extLst>
          </p:cNvPr>
          <p:cNvSpPr txBox="1">
            <a:spLocks/>
          </p:cNvSpPr>
          <p:nvPr/>
        </p:nvSpPr>
        <p:spPr>
          <a:xfrm>
            <a:off x="4999809" y="533741"/>
            <a:ext cx="7298570" cy="6128951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sk-SK" sz="20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orientácia v pojme</a:t>
            </a:r>
            <a:endParaRPr kumimoji="0" lang="sk-SK" sz="20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sk-SK" sz="20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kto zabezpečuje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sk-SK" sz="20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koho sa obrátiť, ak je osoba v zložitej životnej situácii</a:t>
            </a:r>
          </a:p>
          <a:p>
            <a:pPr marL="7429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sk-SK" sz="20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popísať systém ZSS vo väzbe na súbor opatrení vo vybraných životných situáciách</a:t>
            </a:r>
            <a:endParaRPr kumimoji="0" lang="sk-SK" sz="20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Times New Roman" panose="02020603050405020304" pitchFamily="18" charset="0"/>
              <a:buChar char="-"/>
              <a:tabLst/>
              <a:defRPr/>
            </a:pPr>
            <a:r>
              <a:rPr kumimoji="0" lang="sk-SK" sz="20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pohľad na riešenie negatívnych dôsledkov vybraných životných situácií</a:t>
            </a:r>
            <a:endParaRPr kumimoji="0" lang="sk-SK" sz="20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sk-SK" sz="7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01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FD71E-47B8-B222-68CC-E02A13BB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Fakty...</a:t>
            </a:r>
            <a:endParaRPr lang="sk-SK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0FB2AAD-0E1D-6B89-C71C-555D73D0C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Meiryo" panose="020B0604030504040204" pitchFamily="34" charset="-128"/>
                <a:ea typeface="Meiryo" panose="020B0604030504040204" pitchFamily="34" charset="-128"/>
              </a:rPr>
              <a:t>Motivačná (efektívna ochrana) </a:t>
            </a:r>
          </a:p>
          <a:p>
            <a:r>
              <a:rPr lang="sk-SK" dirty="0">
                <a:latin typeface="Meiryo" panose="020B0604030504040204" pitchFamily="34" charset="-128"/>
                <a:ea typeface="Meiryo" panose="020B0604030504040204" pitchFamily="34" charset="-128"/>
              </a:rPr>
              <a:t>Preventívna</a:t>
            </a:r>
          </a:p>
          <a:p>
            <a:r>
              <a:rPr lang="sk-SK" dirty="0">
                <a:latin typeface="Meiryo" panose="020B0604030504040204" pitchFamily="34" charset="-128"/>
                <a:ea typeface="Meiryo" panose="020B0604030504040204" pitchFamily="34" charset="-128"/>
              </a:rPr>
              <a:t>Záchranná</a:t>
            </a:r>
          </a:p>
          <a:p>
            <a:endParaRPr lang="sk-SK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sk-SK" b="1" dirty="0">
                <a:latin typeface="Meiryo" panose="020B0604030504040204" pitchFamily="34" charset="-128"/>
                <a:ea typeface="Meiryo" panose="020B0604030504040204" pitchFamily="34" charset="-128"/>
              </a:rPr>
              <a:t>Dávky, príspevky, služby</a:t>
            </a:r>
          </a:p>
          <a:p>
            <a:r>
              <a:rPr lang="sk-SK" b="1" dirty="0">
                <a:latin typeface="Meiryo" panose="020B0604030504040204" pitchFamily="34" charset="-128"/>
                <a:ea typeface="Meiryo" panose="020B0604030504040204" pitchFamily="34" charset="-128"/>
              </a:rPr>
              <a:t>Subjekty</a:t>
            </a:r>
          </a:p>
          <a:p>
            <a:r>
              <a:rPr lang="sk-SK" b="1" dirty="0">
                <a:latin typeface="Meiryo" panose="020B0604030504040204" pitchFamily="34" charset="-128"/>
                <a:ea typeface="Meiryo" panose="020B0604030504040204" pitchFamily="34" charset="-128"/>
              </a:rPr>
              <a:t>Financovanie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1844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4BA9D4C-4752-C1D6-A593-65C8EDBAD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71" t="19722" r="21094" b="8888"/>
          <a:stretch/>
        </p:blipFill>
        <p:spPr>
          <a:xfrm>
            <a:off x="1485901" y="228599"/>
            <a:ext cx="9344024" cy="60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66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AE6D5FA1-CAAA-F544-61B1-CB3C27C94CD8}"/>
              </a:ext>
            </a:extLst>
          </p:cNvPr>
          <p:cNvSpPr txBox="1">
            <a:spLocks/>
          </p:cNvSpPr>
          <p:nvPr/>
        </p:nvSpPr>
        <p:spPr>
          <a:xfrm>
            <a:off x="1710714" y="236213"/>
            <a:ext cx="8770571" cy="700094"/>
          </a:xfrm>
          <a:prstGeom prst="rect">
            <a:avLst/>
          </a:prstGeom>
        </p:spPr>
        <p:txBody>
          <a:bodyPr vert="horz" lIns="109728" tIns="109728" rIns="109728" bIns="9144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Meiryo"/>
                <a:ea typeface="+mj-ea"/>
                <a:cs typeface="+mj-cs"/>
              </a:rPr>
              <a:t>Legislatívne pozadie SZ a PTP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18829081-F592-878F-07B3-4CE41F5AD16C}"/>
              </a:ext>
            </a:extLst>
          </p:cNvPr>
          <p:cNvSpPr/>
          <p:nvPr/>
        </p:nvSpPr>
        <p:spPr>
          <a:xfrm>
            <a:off x="154457" y="1052922"/>
            <a:ext cx="11862486" cy="2007041"/>
          </a:xfrm>
          <a:prstGeom prst="roundRect">
            <a:avLst/>
          </a:prstGeom>
          <a:solidFill>
            <a:srgbClr val="412524">
              <a:lumMod val="50000"/>
              <a:lumOff val="50000"/>
            </a:srgbClr>
          </a:solidFill>
          <a:ln w="12700" cap="flat" cmpd="sng" algn="ctr">
            <a:solidFill>
              <a:srgbClr val="C6989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.........SP.......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Zákon č. 461/2003 Z. z. o </a:t>
            </a: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sociálnom poistení 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v znení neskorších predpisov........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0AC0715F-30BB-65C4-5083-206209CDFDAE}"/>
              </a:ext>
            </a:extLst>
          </p:cNvPr>
          <p:cNvSpPr/>
          <p:nvPr/>
        </p:nvSpPr>
        <p:spPr>
          <a:xfrm>
            <a:off x="154457" y="2056442"/>
            <a:ext cx="12027243" cy="2364789"/>
          </a:xfrm>
          <a:prstGeom prst="roundRect">
            <a:avLst/>
          </a:prstGeom>
          <a:solidFill>
            <a:srgbClr val="8FAC82">
              <a:lumMod val="75000"/>
            </a:srgbClr>
          </a:solidFill>
          <a:ln w="12700" cap="flat" cmpd="sng" algn="ctr">
            <a:solidFill>
              <a:srgbClr val="C6989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........ŠSP.....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napr. Zákon č. 600/2003 Z. z. o</a:t>
            </a: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 prídavku na dieťa 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a o zmene a doplnení zákona č. 461/2003 Z. z. o sociálnom poistení v znení neskorších predpisov.........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.............Zákon č. 571/2009 Z. z. o </a:t>
            </a: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rodičovskom príspevku 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a o zmene a doplnení niektorých zákonov v znení neskorších predpisov.......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Atď...</a:t>
            </a:r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EBDBB48D-68B4-2995-8467-FEF85F066AE4}"/>
              </a:ext>
            </a:extLst>
          </p:cNvPr>
          <p:cNvSpPr/>
          <p:nvPr/>
        </p:nvSpPr>
        <p:spPr>
          <a:xfrm>
            <a:off x="70020" y="2585518"/>
            <a:ext cx="12027243" cy="2364789"/>
          </a:xfrm>
          <a:prstGeom prst="roundRect">
            <a:avLst/>
          </a:prstGeom>
          <a:solidFill>
            <a:srgbClr val="0070C0"/>
          </a:solidFill>
          <a:ln w="12700" cap="flat" cmpd="sng" algn="ctr">
            <a:solidFill>
              <a:srgbClr val="C6989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........</a:t>
            </a:r>
            <a:r>
              <a:rPr kumimoji="0" lang="sk-SK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SP...hmotná núdza...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napr. Zákon č. 601/2003 Z. z. o životnom minime a o zmene a doplnení niektorých zákonov v znení neskorších predpisov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  <a:p>
            <a:pPr lvl="0"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Zákon č. 417/2013 Z. z. o pomoci v hmotnej núdzi a o zmene a doplnení niektorých </a:t>
            </a:r>
            <a:r>
              <a:rPr lang="sk-SK" kern="0" dirty="0">
                <a:solidFill>
                  <a:srgbClr val="FFFFFF"/>
                </a:solidFill>
                <a:latin typeface="Meiryo"/>
              </a:rPr>
              <a:t>zákonov v znení neskorších predpisov</a:t>
            </a:r>
            <a:endParaRPr kumimoji="0" lang="sk-SK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3B99E91B-FF3A-6C1A-F035-5D695C2619B4}"/>
              </a:ext>
            </a:extLst>
          </p:cNvPr>
          <p:cNvSpPr/>
          <p:nvPr/>
        </p:nvSpPr>
        <p:spPr>
          <a:xfrm>
            <a:off x="94734" y="3347080"/>
            <a:ext cx="12002529" cy="1201229"/>
          </a:xfrm>
          <a:prstGeom prst="roundRect">
            <a:avLst/>
          </a:prstGeom>
          <a:solidFill>
            <a:srgbClr val="BA997F">
              <a:lumMod val="75000"/>
            </a:srgbClr>
          </a:solidFill>
          <a:ln w="12700" cap="flat" cmpd="sng" algn="ctr">
            <a:solidFill>
              <a:srgbClr val="C6989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....APTP....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Zákon č. 5/2004 Z. z o službách zamestnanosti a o zmene a doplnení niektorých zákonov v znení neskorších predpisov...</a:t>
            </a:r>
          </a:p>
        </p:txBody>
      </p:sp>
      <p:sp>
        <p:nvSpPr>
          <p:cNvPr id="16" name="Obdĺžnik: zaoblené rohy 15">
            <a:extLst>
              <a:ext uri="{FF2B5EF4-FFF2-40B4-BE49-F238E27FC236}">
                <a16:creationId xmlns:a16="http://schemas.microsoft.com/office/drawing/2014/main" id="{598D928E-2F8E-6667-C849-48E5F8287A74}"/>
              </a:ext>
            </a:extLst>
          </p:cNvPr>
          <p:cNvSpPr/>
          <p:nvPr/>
        </p:nvSpPr>
        <p:spPr>
          <a:xfrm>
            <a:off x="94733" y="4421231"/>
            <a:ext cx="12002529" cy="1201229"/>
          </a:xfrm>
          <a:prstGeom prst="roundRect">
            <a:avLst/>
          </a:prstGeom>
          <a:solidFill>
            <a:srgbClr val="BA997F">
              <a:lumMod val="75000"/>
            </a:srgbClr>
          </a:solidFill>
          <a:ln w="12700" cap="flat" cmpd="sng" algn="ctr">
            <a:solidFill>
              <a:srgbClr val="C6989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....PPTP....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Zákon č. 461/2003 Z. z. o </a:t>
            </a:r>
            <a:r>
              <a: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sociálnom poistení </a:t>
            </a:r>
            <a:r>
              <a: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v znení neskorších predpisov...</a:t>
            </a:r>
          </a:p>
        </p:txBody>
      </p:sp>
    </p:spTree>
    <p:extLst>
      <p:ext uri="{BB962C8B-B14F-4D97-AF65-F5344CB8AC3E}">
        <p14:creationId xmlns:p14="http://schemas.microsoft.com/office/powerpoint/2010/main" val="21073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E7AEB1C-4392-4E0E-20FA-4BE3D6332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29" t="26667" r="17281" b="11586"/>
          <a:stretch/>
        </p:blipFill>
        <p:spPr>
          <a:xfrm>
            <a:off x="2343705" y="825625"/>
            <a:ext cx="8202967" cy="50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20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71723"/>
      </a:dk1>
      <a:lt1>
        <a:srgbClr val="FFFFFF"/>
      </a:lt1>
      <a:dk2>
        <a:srgbClr val="434349"/>
      </a:dk2>
      <a:lt2>
        <a:srgbClr val="DFDFE6"/>
      </a:lt2>
      <a:accent1>
        <a:srgbClr val="C0202E"/>
      </a:accent1>
      <a:accent2>
        <a:srgbClr val="EE2441"/>
      </a:accent2>
      <a:accent3>
        <a:srgbClr val="F26C6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4203</TotalTime>
  <Words>653</Words>
  <Application>Microsoft Office PowerPoint</Application>
  <PresentationFormat>Širokouhlá</PresentationFormat>
  <Paragraphs>130</Paragraphs>
  <Slides>20</Slides>
  <Notes>2</Notes>
  <HiddenSlides>0</HiddenSlides>
  <MMClips>0</MMClips>
  <ScaleCrop>false</ScaleCrop>
  <HeadingPairs>
    <vt:vector size="8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31" baseType="lpstr">
      <vt:lpstr>Meiryo</vt:lpstr>
      <vt:lpstr>.AppleSystemUIFont</vt:lpstr>
      <vt:lpstr>Arial</vt:lpstr>
      <vt:lpstr>Calibri</vt:lpstr>
      <vt:lpstr>Century Gothic</vt:lpstr>
      <vt:lpstr>Corbel</vt:lpstr>
      <vt:lpstr>Times New Roman</vt:lpstr>
      <vt:lpstr>Wingdings</vt:lpstr>
      <vt:lpstr>Wingdings 3</vt:lpstr>
      <vt:lpstr>Office Theme</vt:lpstr>
      <vt:lpstr>Document</vt:lpstr>
      <vt:lpstr>Prezentácia programu PowerPoint</vt:lpstr>
      <vt:lpstr>Podpora rozvoja kľúčových kompetencií žiakov stredných škôl v digitalizovanom školskom prostredí </vt:lpstr>
      <vt:lpstr>Prezentácia programu PowerPoint</vt:lpstr>
      <vt:lpstr>Prezentácia programu PowerPoint</vt:lpstr>
      <vt:lpstr>Prezentácia programu PowerPoint</vt:lpstr>
      <vt:lpstr>Fakty...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Príklad dávky z nemocenského poistenia</vt:lpstr>
      <vt:lpstr>Prezentácia programu PowerPoint</vt:lpstr>
      <vt:lpstr>Prezentácia programu PowerPoint</vt:lpstr>
      <vt:lpstr>Prezentácia programu PowerPoint</vt:lpstr>
      <vt:lpstr>Príklad dávky zo  štátnej sociálnej podpory</vt:lpstr>
      <vt:lpstr>Príklad príspevku v rámci aktívneho opatrenia na trhu 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Jana Šipošová | NHF EU v Bratislave</dc:creator>
  <cp:lastModifiedBy>Jana Šipošová | NHF EU v Bratislave</cp:lastModifiedBy>
  <cp:revision>52</cp:revision>
  <cp:lastPrinted>2023-02-05T08:45:29Z</cp:lastPrinted>
  <dcterms:created xsi:type="dcterms:W3CDTF">2022-02-18T12:34:33Z</dcterms:created>
  <dcterms:modified xsi:type="dcterms:W3CDTF">2023-05-28T15:53:17Z</dcterms:modified>
</cp:coreProperties>
</file>