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94" r:id="rId2"/>
    <p:sldId id="289" r:id="rId3"/>
    <p:sldId id="293" r:id="rId4"/>
    <p:sldId id="347" r:id="rId5"/>
    <p:sldId id="261" r:id="rId6"/>
    <p:sldId id="263" r:id="rId7"/>
    <p:sldId id="266" r:id="rId8"/>
    <p:sldId id="330" r:id="rId9"/>
    <p:sldId id="328" r:id="rId10"/>
    <p:sldId id="320" r:id="rId11"/>
    <p:sldId id="329" r:id="rId12"/>
    <p:sldId id="268" r:id="rId13"/>
    <p:sldId id="345" r:id="rId14"/>
    <p:sldId id="346" r:id="rId15"/>
    <p:sldId id="340" r:id="rId16"/>
    <p:sldId id="267" r:id="rId17"/>
    <p:sldId id="341" r:id="rId18"/>
    <p:sldId id="339" r:id="rId19"/>
    <p:sldId id="331" r:id="rId20"/>
    <p:sldId id="319" r:id="rId21"/>
    <p:sldId id="270" r:id="rId22"/>
    <p:sldId id="298" r:id="rId23"/>
    <p:sldId id="275" r:id="rId24"/>
    <p:sldId id="324" r:id="rId25"/>
    <p:sldId id="316" r:id="rId26"/>
    <p:sldId id="279" r:id="rId27"/>
    <p:sldId id="323" r:id="rId28"/>
    <p:sldId id="334" r:id="rId29"/>
    <p:sldId id="325" r:id="rId30"/>
    <p:sldId id="336" r:id="rId31"/>
    <p:sldId id="326" r:id="rId32"/>
    <p:sldId id="327" r:id="rId33"/>
    <p:sldId id="343" r:id="rId34"/>
    <p:sldId id="335" r:id="rId35"/>
    <p:sldId id="333" r:id="rId36"/>
    <p:sldId id="342" r:id="rId37"/>
    <p:sldId id="332" r:id="rId38"/>
    <p:sldId id="337" r:id="rId39"/>
    <p:sldId id="344" r:id="rId40"/>
    <p:sldId id="287" r:id="rId41"/>
  </p:sldIdLst>
  <p:sldSz cx="12192000" cy="6858000"/>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ia bez názvu" id="{E252F993-BFC1-476D-9C0F-C7AFBE5FC8D6}">
          <p14:sldIdLst>
            <p14:sldId id="294"/>
            <p14:sldId id="289"/>
            <p14:sldId id="293"/>
            <p14:sldId id="347"/>
            <p14:sldId id="261"/>
            <p14:sldId id="263"/>
            <p14:sldId id="266"/>
            <p14:sldId id="330"/>
            <p14:sldId id="328"/>
            <p14:sldId id="320"/>
            <p14:sldId id="329"/>
            <p14:sldId id="268"/>
            <p14:sldId id="345"/>
            <p14:sldId id="346"/>
            <p14:sldId id="340"/>
            <p14:sldId id="267"/>
            <p14:sldId id="341"/>
            <p14:sldId id="339"/>
            <p14:sldId id="331"/>
            <p14:sldId id="319"/>
            <p14:sldId id="270"/>
            <p14:sldId id="298"/>
            <p14:sldId id="275"/>
            <p14:sldId id="324"/>
            <p14:sldId id="316"/>
            <p14:sldId id="279"/>
            <p14:sldId id="323"/>
            <p14:sldId id="334"/>
            <p14:sldId id="325"/>
            <p14:sldId id="336"/>
            <p14:sldId id="326"/>
            <p14:sldId id="327"/>
            <p14:sldId id="343"/>
            <p14:sldId id="335"/>
            <p14:sldId id="333"/>
            <p14:sldId id="342"/>
            <p14:sldId id="332"/>
            <p14:sldId id="337"/>
            <p14:sldId id="344"/>
            <p14:sldId id="28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Šipošová | NHF EU v Bratislave" initials="JŠ|NEvB" lastIdx="1" clrIdx="0">
    <p:extLst>
      <p:ext uri="{19B8F6BF-5375-455C-9EA6-DF929625EA0E}">
        <p15:presenceInfo xmlns:p15="http://schemas.microsoft.com/office/powerpoint/2012/main" userId="Jana Šipošová | NHF EU v Bratisla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CBF2FDB-461C-47B7-BF96-F722FF60B8B3}" type="datetimeFigureOut">
              <a:rPr lang="sk-SK" smtClean="0"/>
              <a:t>29. 5. 2023</a:t>
            </a:fld>
            <a:endParaRPr lang="sk-SK"/>
          </a:p>
        </p:txBody>
      </p:sp>
      <p:sp>
        <p:nvSpPr>
          <p:cNvPr id="4" name="Zástupný objekt pre obrázok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A20D8D9-3CA2-4A44-9183-001B659A39FA}" type="slidenum">
              <a:rPr lang="sk-SK" smtClean="0"/>
              <a:t>‹#›</a:t>
            </a:fld>
            <a:endParaRPr lang="sk-SK"/>
          </a:p>
        </p:txBody>
      </p:sp>
    </p:spTree>
    <p:extLst>
      <p:ext uri="{BB962C8B-B14F-4D97-AF65-F5344CB8AC3E}">
        <p14:creationId xmlns:p14="http://schemas.microsoft.com/office/powerpoint/2010/main" val="232962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Je dôležité o rizikách objektívne uvažovať a mať informácie o potrebe riadenia rizík</a:t>
            </a:r>
          </a:p>
          <a:p>
            <a:r>
              <a:rPr lang="sk-SK" dirty="0"/>
              <a:t>Dôležité sú tiež skúsenosti a prax</a:t>
            </a:r>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814D-62E6-46EE-84D0-6581B97E5A97}"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70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a:t>Ludsky</a:t>
            </a:r>
            <a:r>
              <a:rPr lang="sk-SK" dirty="0"/>
              <a:t> mozog – </a:t>
            </a:r>
            <a:r>
              <a:rPr lang="sk-SK" dirty="0" err="1"/>
              <a:t>negativne</a:t>
            </a:r>
            <a:r>
              <a:rPr lang="sk-SK" dirty="0"/>
              <a:t> udalosti</a:t>
            </a:r>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4</a:t>
            </a:fld>
            <a:endParaRPr lang="sk-SK"/>
          </a:p>
        </p:txBody>
      </p:sp>
    </p:spTree>
    <p:extLst>
      <p:ext uri="{BB962C8B-B14F-4D97-AF65-F5344CB8AC3E}">
        <p14:creationId xmlns:p14="http://schemas.microsoft.com/office/powerpoint/2010/main" val="167810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My sa zameriame na tie, </a:t>
            </a:r>
            <a:r>
              <a:rPr lang="sk-SK" dirty="0" err="1"/>
              <a:t>ktore</a:t>
            </a:r>
            <a:r>
              <a:rPr lang="sk-SK" dirty="0"/>
              <a:t> môžu vyvolať finančnú stratu</a:t>
            </a:r>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6</a:t>
            </a:fld>
            <a:endParaRPr lang="sk-SK"/>
          </a:p>
        </p:txBody>
      </p:sp>
    </p:spTree>
    <p:extLst>
      <p:ext uri="{BB962C8B-B14F-4D97-AF65-F5344CB8AC3E}">
        <p14:creationId xmlns:p14="http://schemas.microsoft.com/office/powerpoint/2010/main" val="174792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a:t>Ludsky</a:t>
            </a:r>
            <a:r>
              <a:rPr lang="sk-SK" dirty="0"/>
              <a:t> mozog – </a:t>
            </a:r>
            <a:r>
              <a:rPr lang="sk-SK" dirty="0" err="1"/>
              <a:t>negativne</a:t>
            </a:r>
            <a:r>
              <a:rPr lang="sk-SK" dirty="0"/>
              <a:t> udalosti</a:t>
            </a:r>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7</a:t>
            </a:fld>
            <a:endParaRPr lang="sk-SK"/>
          </a:p>
        </p:txBody>
      </p:sp>
    </p:spTree>
    <p:extLst>
      <p:ext uri="{BB962C8B-B14F-4D97-AF65-F5344CB8AC3E}">
        <p14:creationId xmlns:p14="http://schemas.microsoft.com/office/powerpoint/2010/main" val="394171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a:t>Maticka</a:t>
            </a:r>
            <a:r>
              <a:rPr lang="sk-SK" dirty="0"/>
              <a:t> </a:t>
            </a:r>
            <a:r>
              <a:rPr lang="sk-SK" dirty="0" err="1"/>
              <a:t>rizik</a:t>
            </a:r>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12</a:t>
            </a:fld>
            <a:endParaRPr lang="sk-SK"/>
          </a:p>
        </p:txBody>
      </p:sp>
    </p:spTree>
    <p:extLst>
      <p:ext uri="{BB962C8B-B14F-4D97-AF65-F5344CB8AC3E}">
        <p14:creationId xmlns:p14="http://schemas.microsoft.com/office/powerpoint/2010/main" val="53652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Je dôležité o rizikách objektívne uvažovať a mať informácie o potrebe riadenia rizík</a:t>
            </a:r>
          </a:p>
          <a:p>
            <a:r>
              <a:rPr lang="sk-SK" dirty="0"/>
              <a:t>Dôležité sú tiež skúsenosti a prax</a:t>
            </a:r>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19</a:t>
            </a:fld>
            <a:endParaRPr lang="sk-SK"/>
          </a:p>
        </p:txBody>
      </p:sp>
    </p:spTree>
    <p:extLst>
      <p:ext uri="{BB962C8B-B14F-4D97-AF65-F5344CB8AC3E}">
        <p14:creationId xmlns:p14="http://schemas.microsoft.com/office/powerpoint/2010/main" val="324270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Je dôležité o rizikách objektívne uvažovať a mať informácie o potrebe riadenia rizík</a:t>
            </a:r>
          </a:p>
          <a:p>
            <a:r>
              <a:rPr lang="sk-SK" dirty="0"/>
              <a:t>Dôležité sú tiež skúsenosti a prax</a:t>
            </a:r>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20</a:t>
            </a:fld>
            <a:endParaRPr lang="sk-SK"/>
          </a:p>
        </p:txBody>
      </p:sp>
    </p:spTree>
    <p:extLst>
      <p:ext uri="{BB962C8B-B14F-4D97-AF65-F5344CB8AC3E}">
        <p14:creationId xmlns:p14="http://schemas.microsoft.com/office/powerpoint/2010/main" val="280051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Riziká týkajúce sa života a zdravia</a:t>
            </a:r>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25</a:t>
            </a:fld>
            <a:endParaRPr lang="sk-SK"/>
          </a:p>
        </p:txBody>
      </p:sp>
    </p:spTree>
    <p:extLst>
      <p:ext uri="{BB962C8B-B14F-4D97-AF65-F5344CB8AC3E}">
        <p14:creationId xmlns:p14="http://schemas.microsoft.com/office/powerpoint/2010/main" val="835705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2451F6-9C07-9749-9177-F0AE6F5EB56A}"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D27BB-4BAB-B14F-803E-75078758A804}" type="slidenum">
              <a:rPr lang="en-US" smtClean="0"/>
              <a:t>‹#›</a:t>
            </a:fld>
            <a:endParaRPr lang="en-US"/>
          </a:p>
        </p:txBody>
      </p:sp>
      <p:sp>
        <p:nvSpPr>
          <p:cNvPr id="8" name="Rectangle 7">
            <a:extLst>
              <a:ext uri="{FF2B5EF4-FFF2-40B4-BE49-F238E27FC236}">
                <a16:creationId xmlns:a16="http://schemas.microsoft.com/office/drawing/2014/main" id="{72D86557-6DB0-40A1-9054-81BCE1C813DF}"/>
              </a:ext>
            </a:extLst>
          </p:cNvPr>
          <p:cNvSpPr/>
          <p:nvPr userDrawn="1"/>
        </p:nvSpPr>
        <p:spPr>
          <a:xfrm>
            <a:off x="752357" y="-1"/>
            <a:ext cx="11439644" cy="150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9" name="Rectangle 8">
            <a:extLst>
              <a:ext uri="{FF2B5EF4-FFF2-40B4-BE49-F238E27FC236}">
                <a16:creationId xmlns:a16="http://schemas.microsoft.com/office/drawing/2014/main" id="{5D065168-B9A5-42A5-B4F3-674AC8CF3405}"/>
              </a:ext>
            </a:extLst>
          </p:cNvPr>
          <p:cNvSpPr/>
          <p:nvPr userDrawn="1"/>
        </p:nvSpPr>
        <p:spPr>
          <a:xfrm>
            <a:off x="8934135" y="150470"/>
            <a:ext cx="2505509" cy="2500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10" name="Picture 9">
            <a:extLst>
              <a:ext uri="{FF2B5EF4-FFF2-40B4-BE49-F238E27FC236}">
                <a16:creationId xmlns:a16="http://schemas.microsoft.com/office/drawing/2014/main" id="{61A6F8DD-054D-47E3-AC8D-CCCC8CE393D2}"/>
              </a:ext>
            </a:extLst>
          </p:cNvPr>
          <p:cNvPicPr>
            <a:picLocks noChangeAspect="1"/>
          </p:cNvPicPr>
          <p:nvPr userDrawn="1"/>
        </p:nvPicPr>
        <p:blipFill>
          <a:blip r:embed="rId2"/>
          <a:stretch>
            <a:fillRect/>
          </a:stretch>
        </p:blipFill>
        <p:spPr>
          <a:xfrm>
            <a:off x="9191631" y="-1"/>
            <a:ext cx="1990516" cy="1990516"/>
          </a:xfrm>
          <a:prstGeom prst="rect">
            <a:avLst/>
          </a:prstGeom>
        </p:spPr>
      </p:pic>
      <p:sp>
        <p:nvSpPr>
          <p:cNvPr id="14" name="Text Placeholder 12">
            <a:extLst>
              <a:ext uri="{FF2B5EF4-FFF2-40B4-BE49-F238E27FC236}">
                <a16:creationId xmlns:a16="http://schemas.microsoft.com/office/drawing/2014/main" id="{999F9B28-012B-4717-A6B9-4AB16D4D86B2}"/>
              </a:ext>
            </a:extLst>
          </p:cNvPr>
          <p:cNvSpPr>
            <a:spLocks noGrp="1"/>
          </p:cNvSpPr>
          <p:nvPr>
            <p:ph type="body" sz="quarter" idx="13"/>
          </p:nvPr>
        </p:nvSpPr>
        <p:spPr>
          <a:xfrm>
            <a:off x="693738" y="1393825"/>
            <a:ext cx="8785225" cy="3814763"/>
          </a:xfrm>
        </p:spPr>
        <p:txBody>
          <a:bodyPr anchor="b">
            <a:noAutofit/>
          </a:bodyPr>
          <a:lstStyle>
            <a:lvl1pPr marL="0" indent="0">
              <a:buNone/>
              <a:defRPr sz="8000">
                <a:latin typeface="+mj-lt"/>
              </a:defRPr>
            </a:lvl1pPr>
            <a:lvl2pPr marL="457200" indent="0">
              <a:buNone/>
              <a:defRPr sz="8000">
                <a:latin typeface="+mj-lt"/>
              </a:defRPr>
            </a:lvl2pPr>
            <a:lvl3pPr marL="914400" indent="0">
              <a:buNone/>
              <a:defRPr sz="8000">
                <a:latin typeface="+mj-lt"/>
              </a:defRPr>
            </a:lvl3pPr>
            <a:lvl4pPr marL="1371600" indent="0">
              <a:buNone/>
              <a:defRPr sz="8000">
                <a:latin typeface="+mj-lt"/>
              </a:defRPr>
            </a:lvl4pPr>
            <a:lvl5pPr marL="1828800" indent="0">
              <a:buNone/>
              <a:defRPr sz="8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a:extLst>
              <a:ext uri="{FF2B5EF4-FFF2-40B4-BE49-F238E27FC236}">
                <a16:creationId xmlns:a16="http://schemas.microsoft.com/office/drawing/2014/main" id="{6D7FC53C-96DE-4EA1-8FE1-550C063F115E}"/>
              </a:ext>
            </a:extLst>
          </p:cNvPr>
          <p:cNvSpPr>
            <a:spLocks noGrp="1"/>
          </p:cNvSpPr>
          <p:nvPr>
            <p:ph type="body" sz="quarter" idx="14"/>
          </p:nvPr>
        </p:nvSpPr>
        <p:spPr>
          <a:xfrm>
            <a:off x="752475" y="5635625"/>
            <a:ext cx="7556500" cy="585788"/>
          </a:xfrm>
        </p:spPr>
        <p:txBody>
          <a:bodyPr>
            <a:noAutofit/>
          </a:bodyPr>
          <a:lstStyle>
            <a:lvl1pPr marL="0" indent="0">
              <a:buNone/>
              <a:defRPr sz="1600" b="1" i="1">
                <a:solidFill>
                  <a:schemeClr val="tx2"/>
                </a:solidFill>
              </a:defRPr>
            </a:lvl1pPr>
            <a:lvl2pPr marL="457200" indent="0">
              <a:buNone/>
              <a:defRPr sz="1600" b="1" i="1">
                <a:solidFill>
                  <a:schemeClr val="tx2"/>
                </a:solidFill>
              </a:defRPr>
            </a:lvl2pPr>
            <a:lvl3pPr marL="914400" indent="0">
              <a:buNone/>
              <a:defRPr sz="1600" b="1" i="1">
                <a:solidFill>
                  <a:schemeClr val="tx2"/>
                </a:solidFill>
              </a:defRPr>
            </a:lvl3pPr>
            <a:lvl4pPr marL="1371600" indent="0">
              <a:buNone/>
              <a:defRPr sz="1600" b="1" i="1">
                <a:solidFill>
                  <a:schemeClr val="tx2"/>
                </a:solidFill>
              </a:defRPr>
            </a:lvl4pPr>
            <a:lvl5pPr marL="1828800" indent="0">
              <a:buNone/>
              <a:defRPr sz="1600" b="1" i="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500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451F6-9C07-9749-9177-F0AE6F5EB56A}"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BD27BB-4BAB-B14F-803E-75078758A804}" type="slidenum">
              <a:rPr lang="en-US" smtClean="0"/>
              <a:t>‹#›</a:t>
            </a:fld>
            <a:endParaRPr lang="en-US"/>
          </a:p>
        </p:txBody>
      </p:sp>
      <p:pic>
        <p:nvPicPr>
          <p:cNvPr id="7" name="Obrázok 6">
            <a:extLst>
              <a:ext uri="{FF2B5EF4-FFF2-40B4-BE49-F238E27FC236}">
                <a16:creationId xmlns:a16="http://schemas.microsoft.com/office/drawing/2014/main" id="{6F1DE719-D665-4DBB-AF25-FAED25863F24}"/>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8" name="Obrázok 7">
            <a:extLst>
              <a:ext uri="{FF2B5EF4-FFF2-40B4-BE49-F238E27FC236}">
                <a16:creationId xmlns:a16="http://schemas.microsoft.com/office/drawing/2014/main" id="{BE8835D5-C999-4F94-941B-52125E759C0B}"/>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9" name="Obrázok 8">
            <a:extLst>
              <a:ext uri="{FF2B5EF4-FFF2-40B4-BE49-F238E27FC236}">
                <a16:creationId xmlns:a16="http://schemas.microsoft.com/office/drawing/2014/main" id="{C7237136-5A04-4392-9660-81DAC34E8ED1}"/>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219427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5510A8F3-1741-4D7A-94E4-CAC0CD122665}"/>
              </a:ext>
            </a:extLst>
          </p:cNvPr>
          <p:cNvSpPr>
            <a:spLocks noGrp="1"/>
          </p:cNvSpPr>
          <p:nvPr>
            <p:ph type="dt" sz="half" idx="10"/>
          </p:nvPr>
        </p:nvSpPr>
        <p:spPr/>
        <p:txBody>
          <a:bodyPr/>
          <a:lstStyle/>
          <a:p>
            <a:fld id="{342451F6-9C07-9749-9177-F0AE6F5EB56A}" type="datetimeFigureOut">
              <a:rPr lang="en-US" smtClean="0"/>
              <a:t>5/29/2023</a:t>
            </a:fld>
            <a:endParaRPr lang="en-US"/>
          </a:p>
        </p:txBody>
      </p:sp>
      <p:sp>
        <p:nvSpPr>
          <p:cNvPr id="3" name="Zástupný objekt pre pätu 2">
            <a:extLst>
              <a:ext uri="{FF2B5EF4-FFF2-40B4-BE49-F238E27FC236}">
                <a16:creationId xmlns:a16="http://schemas.microsoft.com/office/drawing/2014/main" id="{34F69E01-742D-4A37-894C-D1012F640ECB}"/>
              </a:ext>
            </a:extLst>
          </p:cNvPr>
          <p:cNvSpPr>
            <a:spLocks noGrp="1"/>
          </p:cNvSpPr>
          <p:nvPr>
            <p:ph type="ftr" sz="quarter" idx="11"/>
          </p:nvPr>
        </p:nvSpPr>
        <p:spPr/>
        <p:txBody>
          <a:bodyPr/>
          <a:lstStyle/>
          <a:p>
            <a:endParaRPr lang="en-US"/>
          </a:p>
        </p:txBody>
      </p:sp>
      <p:sp>
        <p:nvSpPr>
          <p:cNvPr id="4" name="Zástupný objekt pre číslo snímky 3">
            <a:extLst>
              <a:ext uri="{FF2B5EF4-FFF2-40B4-BE49-F238E27FC236}">
                <a16:creationId xmlns:a16="http://schemas.microsoft.com/office/drawing/2014/main" id="{4438F3D7-CF08-417F-B6B1-5EDB2AC5752D}"/>
              </a:ext>
            </a:extLst>
          </p:cNvPr>
          <p:cNvSpPr>
            <a:spLocks noGrp="1"/>
          </p:cNvSpPr>
          <p:nvPr>
            <p:ph type="sldNum" sz="quarter" idx="12"/>
          </p:nvPr>
        </p:nvSpPr>
        <p:spPr/>
        <p:txBody>
          <a:bodyPr/>
          <a:lstStyle/>
          <a:p>
            <a:fld id="{59BD27BB-4BAB-B14F-803E-75078758A804}" type="slidenum">
              <a:rPr lang="en-US" smtClean="0"/>
              <a:t>‹#›</a:t>
            </a:fld>
            <a:endParaRPr lang="en-US"/>
          </a:p>
        </p:txBody>
      </p:sp>
    </p:spTree>
    <p:extLst>
      <p:ext uri="{BB962C8B-B14F-4D97-AF65-F5344CB8AC3E}">
        <p14:creationId xmlns:p14="http://schemas.microsoft.com/office/powerpoint/2010/main" val="383425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2" name="Title 1"/>
          <p:cNvSpPr>
            <a:spLocks noGrp="1"/>
          </p:cNvSpPr>
          <p:nvPr>
            <p:ph type="title"/>
          </p:nvPr>
        </p:nvSpPr>
        <p:spPr>
          <a:xfrm>
            <a:off x="694509" y="365125"/>
            <a:ext cx="10515600" cy="1325563"/>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694509" y="1847850"/>
            <a:ext cx="10515600" cy="4351338"/>
          </a:xfrm>
        </p:spPr>
        <p:txBody>
          <a:bodyPr/>
          <a:lstStyle>
            <a:lvl1pPr marL="457200" indent="-457200">
              <a:buFont typeface="Century Gothic" panose="020B0502020202020204" pitchFamily="34" charset="0"/>
              <a:buChar char="―"/>
              <a:defRPr/>
            </a:lvl1pPr>
            <a:lvl2pPr marL="800100" indent="-342900">
              <a:buFont typeface="Century Gothic" panose="020B0502020202020204" pitchFamily="34" charset="0"/>
              <a:buChar char="―"/>
              <a:defRPr/>
            </a:lvl2pPr>
            <a:lvl3pPr marL="1257300" indent="-342900">
              <a:buFont typeface="Century Gothic" panose="020B0502020202020204" pitchFamily="34" charset="0"/>
              <a:buChar char="―"/>
              <a:defRPr/>
            </a:lvl3pPr>
            <a:lvl4pPr marL="1657350" indent="-285750">
              <a:buFont typeface="Century Gothic" panose="020B0502020202020204" pitchFamily="34" charset="0"/>
              <a:buChar char="―"/>
              <a:defRPr/>
            </a:lvl4pPr>
            <a:lvl5pPr marL="2114550" indent="-285750">
              <a:buFont typeface="Century Gothic" panose="020B0502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2451F6-9C07-9749-9177-F0AE6F5EB56A}"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BD27BB-4BAB-B14F-803E-75078758A804}" type="slidenum">
              <a:rPr lang="en-US" smtClean="0"/>
              <a:t>‹#›</a:t>
            </a:fld>
            <a:endParaRPr lang="en-US"/>
          </a:p>
        </p:txBody>
      </p:sp>
      <p:sp>
        <p:nvSpPr>
          <p:cNvPr id="8" name="Rectangle 7">
            <a:extLst>
              <a:ext uri="{FF2B5EF4-FFF2-40B4-BE49-F238E27FC236}">
                <a16:creationId xmlns:a16="http://schemas.microsoft.com/office/drawing/2014/main" id="{FFF72367-302F-47E7-8D81-D7E236125BFE}"/>
              </a:ext>
            </a:extLst>
          </p:cNvPr>
          <p:cNvSpPr/>
          <p:nvPr userDrawn="1"/>
        </p:nvSpPr>
        <p:spPr>
          <a:xfrm>
            <a:off x="752357" y="-1"/>
            <a:ext cx="11439644" cy="150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462ECA87-B6B8-4447-A17A-959966FAD4FB}"/>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9" name="Obrázok 8">
            <a:extLst>
              <a:ext uri="{FF2B5EF4-FFF2-40B4-BE49-F238E27FC236}">
                <a16:creationId xmlns:a16="http://schemas.microsoft.com/office/drawing/2014/main" id="{E150B948-1E1A-4281-AE9D-8E049C4B9722}"/>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11" name="Obrázok 10">
            <a:extLst>
              <a:ext uri="{FF2B5EF4-FFF2-40B4-BE49-F238E27FC236}">
                <a16:creationId xmlns:a16="http://schemas.microsoft.com/office/drawing/2014/main" id="{BDBF1AD6-0BF5-43A2-946E-683F3027094C}"/>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220258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2451F6-9C07-9749-9177-F0AE6F5EB56A}"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D27BB-4BAB-B14F-803E-75078758A804}" type="slidenum">
              <a:rPr lang="en-US" smtClean="0"/>
              <a:t>‹#›</a:t>
            </a:fld>
            <a:endParaRPr lang="en-US"/>
          </a:p>
        </p:txBody>
      </p:sp>
      <p:sp>
        <p:nvSpPr>
          <p:cNvPr id="11" name="Picture Placeholder 10">
            <a:extLst>
              <a:ext uri="{FF2B5EF4-FFF2-40B4-BE49-F238E27FC236}">
                <a16:creationId xmlns:a16="http://schemas.microsoft.com/office/drawing/2014/main" id="{434EA28C-8C5D-41D6-B59D-656AB4FC0CA1}"/>
              </a:ext>
            </a:extLst>
          </p:cNvPr>
          <p:cNvSpPr>
            <a:spLocks noGrp="1"/>
          </p:cNvSpPr>
          <p:nvPr>
            <p:ph type="pic" sz="quarter" idx="13"/>
          </p:nvPr>
        </p:nvSpPr>
        <p:spPr>
          <a:xfrm>
            <a:off x="752355" y="136525"/>
            <a:ext cx="11439645" cy="6707530"/>
          </a:xfrm>
        </p:spPr>
        <p:txBody>
          <a:bodyPr/>
          <a:lstStyle/>
          <a:p>
            <a:endParaRPr lang="en-US" dirty="0"/>
          </a:p>
        </p:txBody>
      </p:sp>
      <p:sp>
        <p:nvSpPr>
          <p:cNvPr id="15" name="Text Placeholder 14">
            <a:extLst>
              <a:ext uri="{FF2B5EF4-FFF2-40B4-BE49-F238E27FC236}">
                <a16:creationId xmlns:a16="http://schemas.microsoft.com/office/drawing/2014/main" id="{AF53B6F0-A784-4D34-8BFA-74D4608E110F}"/>
              </a:ext>
            </a:extLst>
          </p:cNvPr>
          <p:cNvSpPr>
            <a:spLocks noGrp="1"/>
          </p:cNvSpPr>
          <p:nvPr>
            <p:ph type="body" sz="quarter" idx="14"/>
          </p:nvPr>
        </p:nvSpPr>
        <p:spPr>
          <a:xfrm rot="5400000">
            <a:off x="-2654977" y="2778925"/>
            <a:ext cx="6062187" cy="752475"/>
          </a:xfrm>
        </p:spPr>
        <p:txBody>
          <a:bodyPr>
            <a:noAutofit/>
          </a:bodyPr>
          <a:lstStyle>
            <a:lvl1pPr marL="0" indent="0">
              <a:buNone/>
              <a:defRPr sz="3200" b="1">
                <a:solidFill>
                  <a:schemeClr val="bg1"/>
                </a:solidFill>
                <a:latin typeface="+mj-lt"/>
              </a:defRPr>
            </a:lvl1pPr>
            <a:lvl2pPr marL="457200" indent="0">
              <a:buNone/>
              <a:defRPr sz="3200" b="1">
                <a:solidFill>
                  <a:schemeClr val="bg1"/>
                </a:solidFill>
                <a:latin typeface="+mj-lt"/>
              </a:defRPr>
            </a:lvl2pPr>
            <a:lvl3pPr marL="914400" indent="0">
              <a:buNone/>
              <a:defRPr sz="3200" b="1">
                <a:solidFill>
                  <a:schemeClr val="bg1"/>
                </a:solidFill>
                <a:latin typeface="+mj-lt"/>
              </a:defRPr>
            </a:lvl3pPr>
            <a:lvl4pPr marL="1371600" indent="0">
              <a:buNone/>
              <a:defRPr sz="3200" b="1">
                <a:solidFill>
                  <a:schemeClr val="bg1"/>
                </a:solidFill>
                <a:latin typeface="+mj-lt"/>
              </a:defRPr>
            </a:lvl4pPr>
            <a:lvl5pPr marL="1828800" indent="0">
              <a:buNone/>
              <a:defRPr sz="3200" b="1">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a:extLst>
              <a:ext uri="{FF2B5EF4-FFF2-40B4-BE49-F238E27FC236}">
                <a16:creationId xmlns:a16="http://schemas.microsoft.com/office/drawing/2014/main" id="{F36AEA2A-C3DC-4045-BA85-315AE5EAA92E}"/>
              </a:ext>
            </a:extLst>
          </p:cNvPr>
          <p:cNvSpPr>
            <a:spLocks noGrp="1"/>
          </p:cNvSpPr>
          <p:nvPr>
            <p:ph type="body" sz="quarter" idx="15"/>
          </p:nvPr>
        </p:nvSpPr>
        <p:spPr>
          <a:xfrm>
            <a:off x="-121" y="6186256"/>
            <a:ext cx="752475" cy="642937"/>
          </a:xfrm>
        </p:spPr>
        <p:txBody>
          <a:bodyPr anchor="b">
            <a:noAutofit/>
          </a:bodyPr>
          <a:lstStyle>
            <a:lvl1pPr algn="ctr">
              <a:defRPr sz="1400">
                <a:solidFill>
                  <a:schemeClr val="bg1"/>
                </a:solidFill>
                <a:latin typeface="+mj-lt"/>
              </a:defRPr>
            </a:lvl1pPr>
            <a:lvl2pPr algn="ctr">
              <a:defRPr sz="1400">
                <a:solidFill>
                  <a:schemeClr val="bg1"/>
                </a:solidFill>
                <a:latin typeface="+mj-lt"/>
              </a:defRPr>
            </a:lvl2pPr>
            <a:lvl3pPr algn="ctr">
              <a:defRPr sz="1400">
                <a:solidFill>
                  <a:schemeClr val="bg1"/>
                </a:solidFill>
                <a:latin typeface="+mj-lt"/>
              </a:defRPr>
            </a:lvl3pPr>
            <a:lvl4pPr algn="ctr">
              <a:defRPr sz="1400">
                <a:solidFill>
                  <a:schemeClr val="bg1"/>
                </a:solidFill>
                <a:latin typeface="+mj-lt"/>
              </a:defRPr>
            </a:lvl4pPr>
            <a:lvl5pPr algn="ctr">
              <a:defRPr sz="140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547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2451F6-9C07-9749-9177-F0AE6F5EB56A}" type="datetimeFigureOut">
              <a:rPr lang="en-US" smtClean="0"/>
              <a:t>5/29/2023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BD27BB-4BAB-B14F-803E-75078758A804}" type="slidenum">
              <a:rPr lang="en-US" smtClean="0"/>
              <a:t>‹#›</a:t>
            </a:fld>
            <a:endParaRPr lang="en-US"/>
          </a:p>
        </p:txBody>
      </p:sp>
      <p:sp>
        <p:nvSpPr>
          <p:cNvPr id="11" name="Rectangle 10">
            <a:extLst>
              <a:ext uri="{FF2B5EF4-FFF2-40B4-BE49-F238E27FC236}">
                <a16:creationId xmlns:a16="http://schemas.microsoft.com/office/drawing/2014/main" id="{15F38E41-775C-487F-9EF6-B09A68E4FC52}"/>
              </a:ext>
            </a:extLst>
          </p:cNvPr>
          <p:cNvSpPr/>
          <p:nvPr userDrawn="1"/>
        </p:nvSpPr>
        <p:spPr>
          <a:xfrm>
            <a:off x="752357" y="-1"/>
            <a:ext cx="11439644" cy="150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1">
            <a:extLst>
              <a:ext uri="{FF2B5EF4-FFF2-40B4-BE49-F238E27FC236}">
                <a16:creationId xmlns:a16="http://schemas.microsoft.com/office/drawing/2014/main" id="{05C8870F-EB30-49E8-9697-25305B59FB75}"/>
              </a:ext>
            </a:extLst>
          </p:cNvPr>
          <p:cNvSpPr>
            <a:spLocks noGrp="1"/>
          </p:cNvSpPr>
          <p:nvPr>
            <p:ph type="pic" sz="quarter" idx="15"/>
          </p:nvPr>
        </p:nvSpPr>
        <p:spPr>
          <a:xfrm>
            <a:off x="752475" y="1690688"/>
            <a:ext cx="10687050" cy="4486275"/>
          </a:xfrm>
        </p:spPr>
        <p:txBody>
          <a:bodyPr/>
          <a:lstStyle>
            <a:lvl1pPr marL="0" indent="0">
              <a:buNone/>
              <a:defRPr/>
            </a:lvl1pPr>
          </a:lstStyle>
          <a:p>
            <a:endParaRPr lang="en-US"/>
          </a:p>
        </p:txBody>
      </p:sp>
      <p:sp>
        <p:nvSpPr>
          <p:cNvPr id="24" name="Text Placeholder 18">
            <a:extLst>
              <a:ext uri="{FF2B5EF4-FFF2-40B4-BE49-F238E27FC236}">
                <a16:creationId xmlns:a16="http://schemas.microsoft.com/office/drawing/2014/main" id="{A0C4C0A2-C732-49C0-A49A-854CC43C062D}"/>
              </a:ext>
            </a:extLst>
          </p:cNvPr>
          <p:cNvSpPr>
            <a:spLocks noGrp="1"/>
          </p:cNvSpPr>
          <p:nvPr>
            <p:ph type="body" sz="quarter" idx="14"/>
          </p:nvPr>
        </p:nvSpPr>
        <p:spPr>
          <a:xfrm>
            <a:off x="765969" y="352879"/>
            <a:ext cx="10660062" cy="1325563"/>
          </a:xfrm>
        </p:spPr>
        <p:txBody>
          <a:bodyPr anchor="ctr">
            <a:noAutofit/>
          </a:bodyPr>
          <a:lstStyle>
            <a:lvl1pPr marL="0" indent="0" algn="l">
              <a:buNone/>
              <a:defRPr sz="4800" b="1">
                <a:latin typeface="+mj-lt"/>
              </a:defRPr>
            </a:lvl1pPr>
            <a:lvl2pPr marL="457200" indent="0" algn="l">
              <a:buNone/>
              <a:defRPr sz="4800" b="1">
                <a:latin typeface="+mj-lt"/>
              </a:defRPr>
            </a:lvl2pPr>
            <a:lvl3pPr marL="914400" indent="0" algn="l">
              <a:buNone/>
              <a:defRPr sz="4800" b="1">
                <a:latin typeface="+mj-lt"/>
              </a:defRPr>
            </a:lvl3pPr>
            <a:lvl4pPr marL="1371600" indent="0" algn="l">
              <a:buNone/>
              <a:defRPr sz="4800" b="1">
                <a:latin typeface="+mj-lt"/>
              </a:defRPr>
            </a:lvl4pPr>
            <a:lvl5pPr marL="1828800" indent="0" algn="l">
              <a:buNone/>
              <a:defRPr sz="48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F73679-E774-4197-ABCB-4024BD5BB605}"/>
              </a:ext>
            </a:extLst>
          </p:cNvPr>
          <p:cNvSpPr>
            <a:spLocks noGrp="1"/>
          </p:cNvSpPr>
          <p:nvPr>
            <p:ph type="body" sz="quarter" idx="16"/>
          </p:nvPr>
        </p:nvSpPr>
        <p:spPr>
          <a:xfrm>
            <a:off x="8610600" y="2097542"/>
            <a:ext cx="3581400" cy="2794996"/>
          </a:xfrm>
          <a:solidFill>
            <a:schemeClr val="accent1"/>
          </a:solidFill>
        </p:spPr>
        <p:txBody>
          <a:bodyPr lIns="91440" tIns="365760" rIns="365760" bIns="365760">
            <a:spAutoFit/>
          </a:bodyPr>
          <a:lstStyle>
            <a:lvl1pPr algn="r">
              <a:lnSpc>
                <a:spcPct val="150000"/>
              </a:lnSpc>
              <a:defRPr sz="1600">
                <a:solidFill>
                  <a:schemeClr val="bg1"/>
                </a:solidFill>
              </a:defRPr>
            </a:lvl1pPr>
            <a:lvl2pPr algn="r">
              <a:lnSpc>
                <a:spcPct val="150000"/>
              </a:lnSpc>
              <a:defRPr sz="1600">
                <a:solidFill>
                  <a:schemeClr val="bg1"/>
                </a:solidFill>
              </a:defRPr>
            </a:lvl2pPr>
            <a:lvl3pPr algn="r">
              <a:lnSpc>
                <a:spcPct val="150000"/>
              </a:lnSpc>
              <a:defRPr sz="1600">
                <a:solidFill>
                  <a:schemeClr val="bg1"/>
                </a:solidFill>
              </a:defRPr>
            </a:lvl3pPr>
            <a:lvl4pPr algn="r">
              <a:lnSpc>
                <a:spcPct val="150000"/>
              </a:lnSpc>
              <a:defRPr sz="1600">
                <a:solidFill>
                  <a:schemeClr val="bg1"/>
                </a:solidFill>
              </a:defRPr>
            </a:lvl4pPr>
            <a:lvl5pPr algn="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Obrázok 2">
            <a:extLst>
              <a:ext uri="{FF2B5EF4-FFF2-40B4-BE49-F238E27FC236}">
                <a16:creationId xmlns:a16="http://schemas.microsoft.com/office/drawing/2014/main" id="{2A5A9359-8D24-41C6-B457-56FF177743DB}"/>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10" name="Obrázok 9">
            <a:extLst>
              <a:ext uri="{FF2B5EF4-FFF2-40B4-BE49-F238E27FC236}">
                <a16:creationId xmlns:a16="http://schemas.microsoft.com/office/drawing/2014/main" id="{81B99C36-7747-4D3B-A712-826F48DB62D7}"/>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12" name="Obrázok 11">
            <a:extLst>
              <a:ext uri="{FF2B5EF4-FFF2-40B4-BE49-F238E27FC236}">
                <a16:creationId xmlns:a16="http://schemas.microsoft.com/office/drawing/2014/main" id="{DF6386AD-E6B1-43CE-B129-00D84AC3EB78}"/>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172644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2451F6-9C07-9749-9177-F0AE6F5EB56A}" type="datetimeFigureOut">
              <a:rPr lang="en-US" smtClean="0"/>
              <a:t>5/29/2023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BD27BB-4BAB-B14F-803E-75078758A804}" type="slidenum">
              <a:rPr lang="en-US" smtClean="0"/>
              <a:t>‹#›</a:t>
            </a:fld>
            <a:endParaRPr lang="en-US"/>
          </a:p>
        </p:txBody>
      </p:sp>
      <p:sp>
        <p:nvSpPr>
          <p:cNvPr id="7" name="Rectangle 6">
            <a:extLst>
              <a:ext uri="{FF2B5EF4-FFF2-40B4-BE49-F238E27FC236}">
                <a16:creationId xmlns:a16="http://schemas.microsoft.com/office/drawing/2014/main" id="{FC69D7F2-ECE4-47AB-8E3C-1F3CF2EDE58A}"/>
              </a:ext>
            </a:extLst>
          </p:cNvPr>
          <p:cNvSpPr/>
          <p:nvPr userDrawn="1"/>
        </p:nvSpPr>
        <p:spPr>
          <a:xfrm>
            <a:off x="752357" y="-1"/>
            <a:ext cx="11439644" cy="150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8">
            <a:extLst>
              <a:ext uri="{FF2B5EF4-FFF2-40B4-BE49-F238E27FC236}">
                <a16:creationId xmlns:a16="http://schemas.microsoft.com/office/drawing/2014/main" id="{FADE885D-12ED-4972-9819-F5BB70E5903D}"/>
              </a:ext>
            </a:extLst>
          </p:cNvPr>
          <p:cNvSpPr>
            <a:spLocks noGrp="1"/>
          </p:cNvSpPr>
          <p:nvPr>
            <p:ph type="pic" sz="quarter" idx="13"/>
          </p:nvPr>
        </p:nvSpPr>
        <p:spPr>
          <a:xfrm>
            <a:off x="752475" y="365125"/>
            <a:ext cx="10687050" cy="5811838"/>
          </a:xfrm>
        </p:spPr>
        <p:txBody>
          <a:bodyPr/>
          <a:lstStyle>
            <a:lvl1pPr marL="0" indent="0">
              <a:buNone/>
              <a:defRPr/>
            </a:lvl1pPr>
          </a:lstStyle>
          <a:p>
            <a:endParaRPr lang="en-US"/>
          </a:p>
        </p:txBody>
      </p:sp>
      <p:sp>
        <p:nvSpPr>
          <p:cNvPr id="8" name="Text Placeholder 4">
            <a:extLst>
              <a:ext uri="{FF2B5EF4-FFF2-40B4-BE49-F238E27FC236}">
                <a16:creationId xmlns:a16="http://schemas.microsoft.com/office/drawing/2014/main" id="{47F4C69B-E31F-4EE6-B764-2CD1034432C5}"/>
              </a:ext>
            </a:extLst>
          </p:cNvPr>
          <p:cNvSpPr>
            <a:spLocks noGrp="1"/>
          </p:cNvSpPr>
          <p:nvPr>
            <p:ph type="body" sz="quarter" idx="16"/>
          </p:nvPr>
        </p:nvSpPr>
        <p:spPr>
          <a:xfrm>
            <a:off x="8610600" y="3064194"/>
            <a:ext cx="3581400" cy="2794996"/>
          </a:xfrm>
          <a:solidFill>
            <a:schemeClr val="accent1"/>
          </a:solidFill>
        </p:spPr>
        <p:txBody>
          <a:bodyPr lIns="91440" tIns="365760" rIns="365760" bIns="365760">
            <a:spAutoFit/>
          </a:bodyPr>
          <a:lstStyle>
            <a:lvl1pPr algn="r">
              <a:lnSpc>
                <a:spcPct val="150000"/>
              </a:lnSpc>
              <a:defRPr sz="1600">
                <a:solidFill>
                  <a:schemeClr val="bg1"/>
                </a:solidFill>
              </a:defRPr>
            </a:lvl1pPr>
            <a:lvl2pPr algn="r">
              <a:lnSpc>
                <a:spcPct val="150000"/>
              </a:lnSpc>
              <a:defRPr sz="1600">
                <a:solidFill>
                  <a:schemeClr val="bg1"/>
                </a:solidFill>
              </a:defRPr>
            </a:lvl2pPr>
            <a:lvl3pPr algn="r">
              <a:lnSpc>
                <a:spcPct val="150000"/>
              </a:lnSpc>
              <a:defRPr sz="1600">
                <a:solidFill>
                  <a:schemeClr val="bg1"/>
                </a:solidFill>
              </a:defRPr>
            </a:lvl3pPr>
            <a:lvl4pPr algn="r">
              <a:lnSpc>
                <a:spcPct val="150000"/>
              </a:lnSpc>
              <a:defRPr sz="1600">
                <a:solidFill>
                  <a:schemeClr val="bg1"/>
                </a:solidFill>
              </a:defRPr>
            </a:lvl4pPr>
            <a:lvl5pPr algn="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Obrázok 8">
            <a:extLst>
              <a:ext uri="{FF2B5EF4-FFF2-40B4-BE49-F238E27FC236}">
                <a16:creationId xmlns:a16="http://schemas.microsoft.com/office/drawing/2014/main" id="{0745390C-DBD8-42F7-BC76-1E04B1BB3F8B}"/>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11" name="Obrázok 10">
            <a:extLst>
              <a:ext uri="{FF2B5EF4-FFF2-40B4-BE49-F238E27FC236}">
                <a16:creationId xmlns:a16="http://schemas.microsoft.com/office/drawing/2014/main" id="{7CE4D573-1404-4E51-828B-1D65B8AC5116}"/>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12" name="Obrázok 11">
            <a:extLst>
              <a:ext uri="{FF2B5EF4-FFF2-40B4-BE49-F238E27FC236}">
                <a16:creationId xmlns:a16="http://schemas.microsoft.com/office/drawing/2014/main" id="{B65F280F-C8E6-4ECB-B6D9-2B4E23071D81}"/>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200273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451F6-9C07-9749-9177-F0AE6F5EB56A}" type="datetimeFigureOut">
              <a:rPr lang="en-US" smtClean="0"/>
              <a:t>5/29/2023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BD27BB-4BAB-B14F-803E-75078758A804}" type="slidenum">
              <a:rPr lang="en-US" smtClean="0"/>
              <a:t>‹#›</a:t>
            </a:fld>
            <a:endParaRPr lang="en-US"/>
          </a:p>
        </p:txBody>
      </p:sp>
      <p:sp>
        <p:nvSpPr>
          <p:cNvPr id="5" name="Title 1">
            <a:extLst>
              <a:ext uri="{FF2B5EF4-FFF2-40B4-BE49-F238E27FC236}">
                <a16:creationId xmlns:a16="http://schemas.microsoft.com/office/drawing/2014/main" id="{88082B0B-8FDF-4958-98A8-D1107DEE730D}"/>
              </a:ext>
            </a:extLst>
          </p:cNvPr>
          <p:cNvSpPr>
            <a:spLocks noGrp="1"/>
          </p:cNvSpPr>
          <p:nvPr>
            <p:ph type="ctrTitle" idx="4294967295" hasCustomPrompt="1"/>
          </p:nvPr>
        </p:nvSpPr>
        <p:spPr>
          <a:xfrm>
            <a:off x="694481" y="3043238"/>
            <a:ext cx="6763593" cy="3200500"/>
          </a:xfrm>
        </p:spPr>
        <p:txBody>
          <a:bodyPr>
            <a:noAutofit/>
          </a:bodyPr>
          <a:lstStyle/>
          <a:p>
            <a:pPr algn="l"/>
            <a:r>
              <a:rPr lang="sk-SK" sz="6000" dirty="0">
                <a:solidFill>
                  <a:schemeClr val="bg1"/>
                </a:solidFill>
                <a:latin typeface="Century Gothic" charset="0"/>
                <a:ea typeface="Century Gothic" charset="0"/>
                <a:cs typeface="Century Gothic" charset="0"/>
              </a:rPr>
              <a:t>Ďakujem </a:t>
            </a:r>
            <a:br>
              <a:rPr lang="en-US" sz="6000" dirty="0">
                <a:solidFill>
                  <a:schemeClr val="bg1"/>
                </a:solidFill>
                <a:latin typeface="Century Gothic" charset="0"/>
                <a:ea typeface="Century Gothic" charset="0"/>
                <a:cs typeface="Century Gothic" charset="0"/>
              </a:rPr>
            </a:br>
            <a:r>
              <a:rPr lang="sk-SK" sz="6000" dirty="0">
                <a:solidFill>
                  <a:schemeClr val="bg1"/>
                </a:solidFill>
                <a:latin typeface="Century Gothic" charset="0"/>
                <a:ea typeface="Century Gothic" charset="0"/>
                <a:cs typeface="Century Gothic" charset="0"/>
              </a:rPr>
              <a:t>za pozornosť</a:t>
            </a:r>
            <a:endParaRPr lang="en-US" sz="6000" dirty="0">
              <a:solidFill>
                <a:schemeClr val="bg1"/>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C767B257-189C-4979-B1B2-4BE2A9DCFC11}"/>
              </a:ext>
            </a:extLst>
          </p:cNvPr>
          <p:cNvPicPr>
            <a:picLocks noChangeAspect="1"/>
          </p:cNvPicPr>
          <p:nvPr userDrawn="1"/>
        </p:nvPicPr>
        <p:blipFill>
          <a:blip r:embed="rId2"/>
          <a:stretch>
            <a:fillRect/>
          </a:stretch>
        </p:blipFill>
        <p:spPr>
          <a:xfrm>
            <a:off x="525836" y="373884"/>
            <a:ext cx="2112585" cy="2112585"/>
          </a:xfrm>
          <a:prstGeom prst="rect">
            <a:avLst/>
          </a:prstGeom>
        </p:spPr>
      </p:pic>
      <p:sp>
        <p:nvSpPr>
          <p:cNvPr id="13" name="Rectangle 12">
            <a:extLst>
              <a:ext uri="{FF2B5EF4-FFF2-40B4-BE49-F238E27FC236}">
                <a16:creationId xmlns:a16="http://schemas.microsoft.com/office/drawing/2014/main" id="{05CAC8A4-B3A3-4FF5-88DD-EAE3774753F9}"/>
              </a:ext>
            </a:extLst>
          </p:cNvPr>
          <p:cNvSpPr/>
          <p:nvPr userDrawn="1"/>
        </p:nvSpPr>
        <p:spPr>
          <a:xfrm>
            <a:off x="8472488" y="0"/>
            <a:ext cx="37195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A517A0-0152-41D2-82C0-4D2E8FFAF1BC}"/>
              </a:ext>
            </a:extLst>
          </p:cNvPr>
          <p:cNvSpPr/>
          <p:nvPr userDrawn="1"/>
        </p:nvSpPr>
        <p:spPr>
          <a:xfrm>
            <a:off x="8472488" y="0"/>
            <a:ext cx="37195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18B762E2-B6D6-4A40-8EF5-72A779AEC677}"/>
              </a:ext>
            </a:extLst>
          </p:cNvPr>
          <p:cNvSpPr>
            <a:spLocks noGrp="1"/>
          </p:cNvSpPr>
          <p:nvPr>
            <p:ph type="subTitle" idx="4294967295"/>
          </p:nvPr>
        </p:nvSpPr>
        <p:spPr>
          <a:xfrm>
            <a:off x="8805861" y="2578944"/>
            <a:ext cx="3052766" cy="1285875"/>
          </a:xfrm>
        </p:spPr>
        <p:txBody>
          <a:bodyPr>
            <a:normAutofit/>
          </a:bodyPr>
          <a:lstStyle/>
          <a:p>
            <a:pPr marL="0" indent="0" algn="l">
              <a:buNone/>
            </a:pPr>
            <a:r>
              <a:rPr lang="en-US" sz="1400" b="1" dirty="0"/>
              <a:t>KONTAKT</a:t>
            </a:r>
            <a:endParaRPr lang="en-US" sz="1400" dirty="0"/>
          </a:p>
          <a:p>
            <a:pPr marL="0" indent="0" algn="l">
              <a:buNone/>
            </a:pPr>
            <a:r>
              <a:rPr lang="en-US" sz="1400" dirty="0"/>
              <a:t>+421 2 6729 1221</a:t>
            </a:r>
          </a:p>
          <a:p>
            <a:pPr marL="0" indent="0" algn="l">
              <a:buNone/>
            </a:pPr>
            <a:r>
              <a:rPr lang="en-US" sz="1400" dirty="0" err="1"/>
              <a:t>Info.nhf@euba.sk</a:t>
            </a:r>
            <a:endParaRPr lang="en-US" sz="1400" dirty="0"/>
          </a:p>
          <a:p>
            <a:pPr marL="0" indent="0" algn="l">
              <a:buNone/>
            </a:pPr>
            <a:r>
              <a:rPr lang="en-US" sz="1400" dirty="0" err="1"/>
              <a:t>www.nhf.euba.sk</a:t>
            </a:r>
            <a:r>
              <a:rPr lang="en-US" sz="1400" dirty="0"/>
              <a:t> </a:t>
            </a:r>
            <a:endParaRPr lang="en-US" sz="1400" dirty="0">
              <a:effectLst/>
            </a:endParaRPr>
          </a:p>
        </p:txBody>
      </p:sp>
      <p:sp>
        <p:nvSpPr>
          <p:cNvPr id="23" name="Subtitle 2">
            <a:extLst>
              <a:ext uri="{FF2B5EF4-FFF2-40B4-BE49-F238E27FC236}">
                <a16:creationId xmlns:a16="http://schemas.microsoft.com/office/drawing/2014/main" id="{1835B6A0-FE63-4A71-A10F-D11A987E3842}"/>
              </a:ext>
            </a:extLst>
          </p:cNvPr>
          <p:cNvSpPr txBox="1">
            <a:spLocks/>
          </p:cNvSpPr>
          <p:nvPr userDrawn="1"/>
        </p:nvSpPr>
        <p:spPr>
          <a:xfrm>
            <a:off x="8805862" y="4279155"/>
            <a:ext cx="3052764" cy="19645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400" b="1" dirty="0" err="1"/>
              <a:t>Národohospodárska</a:t>
            </a:r>
            <a:r>
              <a:rPr lang="en-US" sz="1400" b="1" dirty="0"/>
              <a:t> </a:t>
            </a:r>
            <a:r>
              <a:rPr lang="en-US" sz="1400" b="1" dirty="0" err="1"/>
              <a:t>fakulta</a:t>
            </a:r>
            <a:r>
              <a:rPr lang="en-US" sz="1400" b="1" dirty="0"/>
              <a:t>,</a:t>
            </a:r>
          </a:p>
          <a:p>
            <a:pPr algn="l"/>
            <a:r>
              <a:rPr lang="en-US" sz="1400" b="1" dirty="0" err="1"/>
              <a:t>Ekonomická</a:t>
            </a:r>
            <a:r>
              <a:rPr lang="en-US" sz="1400" b="1" dirty="0"/>
              <a:t> </a:t>
            </a:r>
            <a:r>
              <a:rPr lang="en-US" sz="1400" b="1" dirty="0" err="1"/>
              <a:t>univerzita</a:t>
            </a:r>
            <a:r>
              <a:rPr lang="en-US" sz="1400" b="1" dirty="0"/>
              <a:t> </a:t>
            </a:r>
          </a:p>
          <a:p>
            <a:pPr algn="l"/>
            <a:r>
              <a:rPr lang="en-US" sz="1400" b="1" dirty="0"/>
              <a:t>v </a:t>
            </a:r>
            <a:r>
              <a:rPr lang="en-US" sz="1400" b="1" dirty="0" err="1"/>
              <a:t>Bratislave</a:t>
            </a:r>
            <a:endParaRPr lang="en-US" sz="1400" b="1" dirty="0"/>
          </a:p>
          <a:p>
            <a:pPr algn="l"/>
            <a:r>
              <a:rPr lang="en-US" sz="1400" dirty="0" err="1"/>
              <a:t>Dolnozemská</a:t>
            </a:r>
            <a:r>
              <a:rPr lang="en-US" sz="1400" dirty="0"/>
              <a:t> </a:t>
            </a:r>
            <a:r>
              <a:rPr lang="en-US" sz="1400" dirty="0" err="1"/>
              <a:t>cesta</a:t>
            </a:r>
            <a:r>
              <a:rPr lang="en-US" sz="1400" dirty="0"/>
              <a:t> 1 </a:t>
            </a:r>
          </a:p>
          <a:p>
            <a:pPr algn="l"/>
            <a:r>
              <a:rPr lang="en-US" sz="1400" dirty="0"/>
              <a:t>852 35 Bratislava </a:t>
            </a:r>
          </a:p>
          <a:p>
            <a:pPr algn="l"/>
            <a:r>
              <a:rPr lang="en-US" sz="1400" dirty="0" err="1"/>
              <a:t>Slovenská</a:t>
            </a:r>
            <a:r>
              <a:rPr lang="en-US" sz="1400" dirty="0"/>
              <a:t> </a:t>
            </a:r>
            <a:r>
              <a:rPr lang="en-US" sz="1400" dirty="0" err="1"/>
              <a:t>republika</a:t>
            </a:r>
            <a:r>
              <a:rPr lang="en-US" sz="1400" dirty="0"/>
              <a:t> </a:t>
            </a:r>
            <a:endParaRPr lang="en-US" sz="1400" dirty="0">
              <a:effectLst/>
            </a:endParaRPr>
          </a:p>
        </p:txBody>
      </p:sp>
      <p:sp>
        <p:nvSpPr>
          <p:cNvPr id="24" name="Subtitle 2">
            <a:extLst>
              <a:ext uri="{FF2B5EF4-FFF2-40B4-BE49-F238E27FC236}">
                <a16:creationId xmlns:a16="http://schemas.microsoft.com/office/drawing/2014/main" id="{D51C5A2F-87DA-42CC-8DAD-ED67977D7BB3}"/>
              </a:ext>
            </a:extLst>
          </p:cNvPr>
          <p:cNvSpPr txBox="1">
            <a:spLocks/>
          </p:cNvSpPr>
          <p:nvPr userDrawn="1"/>
        </p:nvSpPr>
        <p:spPr>
          <a:xfrm>
            <a:off x="9225522" y="675678"/>
            <a:ext cx="2375432" cy="3529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000" dirty="0"/>
              <a:t>/</a:t>
            </a:r>
            <a:r>
              <a:rPr lang="en-US" sz="2000" dirty="0" err="1"/>
              <a:t>nhfeuba</a:t>
            </a:r>
            <a:endParaRPr lang="en-US" sz="2000" dirty="0"/>
          </a:p>
        </p:txBody>
      </p:sp>
      <p:sp>
        <p:nvSpPr>
          <p:cNvPr id="25" name="Subtitle 2">
            <a:extLst>
              <a:ext uri="{FF2B5EF4-FFF2-40B4-BE49-F238E27FC236}">
                <a16:creationId xmlns:a16="http://schemas.microsoft.com/office/drawing/2014/main" id="{0D2F31EB-8171-4F44-876B-EE54CF239FE6}"/>
              </a:ext>
            </a:extLst>
          </p:cNvPr>
          <p:cNvSpPr txBox="1">
            <a:spLocks/>
          </p:cNvSpPr>
          <p:nvPr userDrawn="1"/>
        </p:nvSpPr>
        <p:spPr>
          <a:xfrm>
            <a:off x="9225522" y="1476835"/>
            <a:ext cx="2375432" cy="3529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000" dirty="0"/>
              <a:t>@</a:t>
            </a:r>
            <a:r>
              <a:rPr lang="en-US" sz="2000" dirty="0" err="1"/>
              <a:t>nhf_euba</a:t>
            </a:r>
            <a:endParaRPr lang="en-US" sz="2000" dirty="0"/>
          </a:p>
        </p:txBody>
      </p:sp>
      <p:pic>
        <p:nvPicPr>
          <p:cNvPr id="26" name="Picture 25">
            <a:extLst>
              <a:ext uri="{FF2B5EF4-FFF2-40B4-BE49-F238E27FC236}">
                <a16:creationId xmlns:a16="http://schemas.microsoft.com/office/drawing/2014/main" id="{CA7BF98A-6B72-4E0B-A0A3-448E406579E4}"/>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8883727" y="649230"/>
            <a:ext cx="399391" cy="402336"/>
          </a:xfrm>
          <a:prstGeom prst="rect">
            <a:avLst/>
          </a:prstGeom>
        </p:spPr>
      </p:pic>
      <p:pic>
        <p:nvPicPr>
          <p:cNvPr id="27" name="Picture 26">
            <a:extLst>
              <a:ext uri="{FF2B5EF4-FFF2-40B4-BE49-F238E27FC236}">
                <a16:creationId xmlns:a16="http://schemas.microsoft.com/office/drawing/2014/main" id="{0F0F2529-83EB-4F7B-B66C-CBAFE5A76C98}"/>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8883728" y="1430177"/>
            <a:ext cx="399391" cy="399612"/>
          </a:xfrm>
          <a:prstGeom prst="rect">
            <a:avLst/>
          </a:prstGeom>
        </p:spPr>
      </p:pic>
    </p:spTree>
    <p:extLst>
      <p:ext uri="{BB962C8B-B14F-4D97-AF65-F5344CB8AC3E}">
        <p14:creationId xmlns:p14="http://schemas.microsoft.com/office/powerpoint/2010/main" val="125230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451F6-9C07-9749-9177-F0AE6F5EB56A}"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BD27BB-4BAB-B14F-803E-75078758A804}" type="slidenum">
              <a:rPr lang="en-US" smtClean="0"/>
              <a:t>‹#›</a:t>
            </a:fld>
            <a:endParaRPr lang="en-US"/>
          </a:p>
        </p:txBody>
      </p:sp>
      <p:pic>
        <p:nvPicPr>
          <p:cNvPr id="8" name="Obrázok 7">
            <a:extLst>
              <a:ext uri="{FF2B5EF4-FFF2-40B4-BE49-F238E27FC236}">
                <a16:creationId xmlns:a16="http://schemas.microsoft.com/office/drawing/2014/main" id="{1DFC6C90-1276-47F6-BEBF-AFB8F5AFF9A3}"/>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9" name="Obrázok 8">
            <a:extLst>
              <a:ext uri="{FF2B5EF4-FFF2-40B4-BE49-F238E27FC236}">
                <a16:creationId xmlns:a16="http://schemas.microsoft.com/office/drawing/2014/main" id="{64C1E63C-00C5-4FCD-B793-9AF1FE93D942}"/>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10" name="Obrázok 9">
            <a:extLst>
              <a:ext uri="{FF2B5EF4-FFF2-40B4-BE49-F238E27FC236}">
                <a16:creationId xmlns:a16="http://schemas.microsoft.com/office/drawing/2014/main" id="{824004F5-9AC3-4C96-B0C7-CC1053B600F2}"/>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341902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451F6-9C07-9749-9177-F0AE6F5EB56A}"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BD27BB-4BAB-B14F-803E-75078758A804}" type="slidenum">
              <a:rPr lang="en-US" smtClean="0"/>
              <a:t>‹#›</a:t>
            </a:fld>
            <a:endParaRPr lang="en-US"/>
          </a:p>
        </p:txBody>
      </p:sp>
      <p:pic>
        <p:nvPicPr>
          <p:cNvPr id="8" name="Obrázok 7">
            <a:extLst>
              <a:ext uri="{FF2B5EF4-FFF2-40B4-BE49-F238E27FC236}">
                <a16:creationId xmlns:a16="http://schemas.microsoft.com/office/drawing/2014/main" id="{36A4F6F5-0E9E-45D0-86CE-1D894ACA998C}"/>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9" name="Obrázok 8">
            <a:extLst>
              <a:ext uri="{FF2B5EF4-FFF2-40B4-BE49-F238E27FC236}">
                <a16:creationId xmlns:a16="http://schemas.microsoft.com/office/drawing/2014/main" id="{6F0D602F-1636-4AB6-9319-7ECB3D478D9A}"/>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10" name="Obrázok 9">
            <a:extLst>
              <a:ext uri="{FF2B5EF4-FFF2-40B4-BE49-F238E27FC236}">
                <a16:creationId xmlns:a16="http://schemas.microsoft.com/office/drawing/2014/main" id="{2FD54966-A056-499C-BACF-7A64E4713F79}"/>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285145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451F6-9C07-9749-9177-F0AE6F5EB56A}"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BD27BB-4BAB-B14F-803E-75078758A804}" type="slidenum">
              <a:rPr lang="en-US" smtClean="0"/>
              <a:t>‹#›</a:t>
            </a:fld>
            <a:endParaRPr lang="en-US"/>
          </a:p>
        </p:txBody>
      </p:sp>
      <p:pic>
        <p:nvPicPr>
          <p:cNvPr id="7" name="Obrázok 6">
            <a:extLst>
              <a:ext uri="{FF2B5EF4-FFF2-40B4-BE49-F238E27FC236}">
                <a16:creationId xmlns:a16="http://schemas.microsoft.com/office/drawing/2014/main" id="{17170CA0-9938-44AC-8F71-4372D757CC6C}"/>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8" name="Obrázok 7">
            <a:extLst>
              <a:ext uri="{FF2B5EF4-FFF2-40B4-BE49-F238E27FC236}">
                <a16:creationId xmlns:a16="http://schemas.microsoft.com/office/drawing/2014/main" id="{8B9959AC-9736-4A35-B6F2-FF301859F300}"/>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9" name="Obrázok 8">
            <a:extLst>
              <a:ext uri="{FF2B5EF4-FFF2-40B4-BE49-F238E27FC236}">
                <a16:creationId xmlns:a16="http://schemas.microsoft.com/office/drawing/2014/main" id="{DA6F69F4-37F5-4211-A492-39CFDBC6E917}"/>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315910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451F6-9C07-9749-9177-F0AE6F5EB56A}" type="datetimeFigureOut">
              <a:rPr lang="en-US" smtClean="0"/>
              <a:t>5/29/2023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D27BB-4BAB-B14F-803E-75078758A804}" type="slidenum">
              <a:rPr lang="en-US" smtClean="0"/>
              <a:t>‹#›</a:t>
            </a:fld>
            <a:endParaRPr lang="en-US"/>
          </a:p>
        </p:txBody>
      </p:sp>
    </p:spTree>
    <p:extLst>
      <p:ext uri="{BB962C8B-B14F-4D97-AF65-F5344CB8AC3E}">
        <p14:creationId xmlns:p14="http://schemas.microsoft.com/office/powerpoint/2010/main" val="2541024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ppleSystemUIFont" charset="-12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AppleSystemUIFont" charset="-12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ppleSystemUIFont" charset="-12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AppleSystemUIFont" charset="-12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404874" y="2818014"/>
            <a:ext cx="8815234" cy="1754326"/>
          </a:xfrm>
          <a:prstGeom prst="rect">
            <a:avLst/>
          </a:prstGeom>
          <a:noFill/>
        </p:spPr>
        <p:txBody>
          <a:bodyPr wrap="none" rtlCol="0">
            <a:spAutoFit/>
          </a:bodyPr>
          <a:lstStyle/>
          <a:p>
            <a:pPr algn="ctr"/>
            <a:r>
              <a:rPr lang="sk-SK" dirty="0" err="1"/>
              <a:t>Podaktivita</a:t>
            </a:r>
            <a:r>
              <a:rPr lang="sk-SK" dirty="0"/>
              <a:t> 2: Moderné cesty rozvoja finančnej a ekonomickej </a:t>
            </a:r>
            <a:br>
              <a:rPr lang="en-US" dirty="0"/>
            </a:br>
            <a:r>
              <a:rPr lang="sk-SK" dirty="0"/>
              <a:t>gramotnosti žiakov stredných škôl</a:t>
            </a:r>
            <a:endParaRPr lang="en-US" dirty="0"/>
          </a:p>
          <a:p>
            <a:pPr algn="ctr" fontAlgn="base"/>
            <a:endParaRPr lang="sk-SK" dirty="0"/>
          </a:p>
          <a:p>
            <a:pPr algn="ctr" fontAlgn="base"/>
            <a:r>
              <a:rPr lang="sk-SK"/>
              <a:t>power-pointové</a:t>
            </a:r>
            <a:r>
              <a:rPr lang="sk-SK" dirty="0"/>
              <a:t> prezentácie zamerané na oblasť rozvoja podnikavosti žiakov</a:t>
            </a:r>
            <a:endParaRPr lang="en-US" dirty="0"/>
          </a:p>
          <a:p>
            <a:pPr algn="ctr" fontAlgn="base"/>
            <a:endParaRPr lang="en-US" dirty="0"/>
          </a:p>
          <a:p>
            <a:pPr algn="ctr" fontAlgn="base"/>
            <a:r>
              <a:rPr lang="sk-SK" b="1" dirty="0"/>
              <a:t>Finančné rozhodnutia a ich riziká</a:t>
            </a:r>
            <a:endParaRPr lang="sk-SK" dirty="0"/>
          </a:p>
        </p:txBody>
      </p:sp>
    </p:spTree>
    <p:extLst>
      <p:ext uri="{BB962C8B-B14F-4D97-AF65-F5344CB8AC3E}">
        <p14:creationId xmlns:p14="http://schemas.microsoft.com/office/powerpoint/2010/main" val="294492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3E41B4-4F20-4CB0-B3E8-9739D7A51C70}"/>
              </a:ext>
            </a:extLst>
          </p:cNvPr>
          <p:cNvSpPr>
            <a:spLocks noGrp="1"/>
          </p:cNvSpPr>
          <p:nvPr>
            <p:ph type="title"/>
          </p:nvPr>
        </p:nvSpPr>
        <p:spPr/>
        <p:txBody>
          <a:bodyPr/>
          <a:lstStyle/>
          <a:p>
            <a:r>
              <a:rPr lang="sk-SK" dirty="0">
                <a:solidFill>
                  <a:srgbClr val="C00000"/>
                </a:solidFill>
              </a:rPr>
              <a:t>Zložené úročenie</a:t>
            </a:r>
          </a:p>
        </p:txBody>
      </p:sp>
      <p:sp>
        <p:nvSpPr>
          <p:cNvPr id="3" name="Zástupný objekt pre obsah 2">
            <a:extLst>
              <a:ext uri="{FF2B5EF4-FFF2-40B4-BE49-F238E27FC236}">
                <a16:creationId xmlns:a16="http://schemas.microsoft.com/office/drawing/2014/main" id="{8EA83C55-1D3E-4369-96A4-39980ADBCBCE}"/>
              </a:ext>
            </a:extLst>
          </p:cNvPr>
          <p:cNvSpPr>
            <a:spLocks noGrp="1"/>
          </p:cNvSpPr>
          <p:nvPr>
            <p:ph idx="1"/>
          </p:nvPr>
        </p:nvSpPr>
        <p:spPr>
          <a:xfrm>
            <a:off x="694509" y="1847850"/>
            <a:ext cx="6251236" cy="4351338"/>
          </a:xfrm>
        </p:spPr>
        <p:txBody>
          <a:bodyPr>
            <a:normAutofit lnSpcReduction="10000"/>
          </a:bodyPr>
          <a:lstStyle/>
          <a:p>
            <a:r>
              <a:rPr lang="sk-SK" dirty="0"/>
              <a:t>Princíp zloženého úroku je v tom, že úrok sa nepočíta iba z istiny, ale aj z úroku, ktorý bol pripísaný v predchádzajúcom období. </a:t>
            </a:r>
          </a:p>
          <a:p>
            <a:r>
              <a:rPr lang="sk-SK" dirty="0"/>
              <a:t>Vytvára sa </a:t>
            </a:r>
            <a:r>
              <a:rPr lang="sk-SK" b="1" dirty="0"/>
              <a:t>efekt investičnej snehovej gule</a:t>
            </a:r>
            <a:r>
              <a:rPr lang="sk-SK" dirty="0"/>
              <a:t>. </a:t>
            </a:r>
          </a:p>
          <a:p>
            <a:r>
              <a:rPr lang="sk-SK" dirty="0"/>
              <a:t>To znamená, že napríklad po roku sa už nezhodnocujú len vami vložené peniaze, ale aj úrok, ktorý ste za prvý rok získali. </a:t>
            </a:r>
          </a:p>
          <a:p>
            <a:pPr marL="0" indent="0">
              <a:buNone/>
            </a:pPr>
            <a:endParaRPr lang="sk-SK" dirty="0"/>
          </a:p>
        </p:txBody>
      </p:sp>
      <p:pic>
        <p:nvPicPr>
          <p:cNvPr id="4098" name="Picture 2" descr="https://dobrenapady.vspace.sk/sg.png">
            <a:extLst>
              <a:ext uri="{FF2B5EF4-FFF2-40B4-BE49-F238E27FC236}">
                <a16:creationId xmlns:a16="http://schemas.microsoft.com/office/drawing/2014/main" id="{444EC864-6626-4185-A89B-A29BE30C4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004" y="1438304"/>
            <a:ext cx="4494746" cy="1936318"/>
          </a:xfrm>
          <a:prstGeom prst="rect">
            <a:avLst/>
          </a:prstGeom>
          <a:noFill/>
          <a:extLst>
            <a:ext uri="{909E8E84-426E-40DD-AFC4-6F175D3DCCD1}">
              <a14:hiddenFill xmlns:a14="http://schemas.microsoft.com/office/drawing/2010/main">
                <a:solidFill>
                  <a:srgbClr val="FFFFFF"/>
                </a:solidFill>
              </a14:hiddenFill>
            </a:ext>
          </a:extLst>
        </p:spPr>
      </p:pic>
      <p:sp>
        <p:nvSpPr>
          <p:cNvPr id="4" name="BlokTextu 3">
            <a:extLst>
              <a:ext uri="{FF2B5EF4-FFF2-40B4-BE49-F238E27FC236}">
                <a16:creationId xmlns:a16="http://schemas.microsoft.com/office/drawing/2014/main" id="{D863889B-93AD-483F-9A7B-3E76AF7F4652}"/>
              </a:ext>
            </a:extLst>
          </p:cNvPr>
          <p:cNvSpPr txBox="1"/>
          <p:nvPr/>
        </p:nvSpPr>
        <p:spPr>
          <a:xfrm>
            <a:off x="8940800" y="3383281"/>
            <a:ext cx="979055" cy="449810"/>
          </a:xfrm>
          <a:prstGeom prst="rect">
            <a:avLst/>
          </a:prstGeom>
          <a:noFill/>
        </p:spPr>
        <p:txBody>
          <a:bodyPr wrap="square" rtlCol="0">
            <a:spAutoFit/>
          </a:bodyPr>
          <a:lstStyle/>
          <a:p>
            <a:endParaRPr lang="sk-SK" dirty="0"/>
          </a:p>
        </p:txBody>
      </p:sp>
      <mc:AlternateContent xmlns:mc="http://schemas.openxmlformats.org/markup-compatibility/2006" xmlns:a14="http://schemas.microsoft.com/office/drawing/2010/main">
        <mc:Choice Requires="a14">
          <p:sp>
            <p:nvSpPr>
              <p:cNvPr id="6" name="BlokTextu 5">
                <a:extLst>
                  <a:ext uri="{FF2B5EF4-FFF2-40B4-BE49-F238E27FC236}">
                    <a16:creationId xmlns:a16="http://schemas.microsoft.com/office/drawing/2014/main" id="{A9028925-C77B-499F-AC72-1DE5522BF4F1}"/>
                  </a:ext>
                </a:extLst>
              </p:cNvPr>
              <p:cNvSpPr txBox="1"/>
              <p:nvPr/>
            </p:nvSpPr>
            <p:spPr>
              <a:xfrm>
                <a:off x="6945745" y="4136534"/>
                <a:ext cx="4882385" cy="1493870"/>
              </a:xfrm>
              <a:prstGeom prst="rect">
                <a:avLst/>
              </a:prstGeom>
              <a:noFill/>
            </p:spPr>
            <p:txBody>
              <a:bodyPr wrap="square" rtlCol="0">
                <a:spAutoFit/>
              </a:bodyPr>
              <a:lstStyle/>
              <a:p>
                <a:pPr algn="ctr"/>
                <a:r>
                  <a:rPr lang="sk-SK" sz="2400" b="1" dirty="0"/>
                  <a:t>Majetok = </a:t>
                </a:r>
              </a:p>
              <a:p>
                <a:pPr algn="ctr"/>
                <a:r>
                  <a:rPr lang="sk-SK" sz="2400" b="1" dirty="0">
                    <a:solidFill>
                      <a:srgbClr val="00B050"/>
                    </a:solidFill>
                  </a:rPr>
                  <a:t>pôvodná investovaná suma </a:t>
                </a:r>
                <a:r>
                  <a:rPr lang="sk-SK" sz="2400" b="1" dirty="0"/>
                  <a:t>* </a:t>
                </a:r>
                <a14:m>
                  <m:oMath xmlns:m="http://schemas.openxmlformats.org/officeDocument/2006/math">
                    <m:sSup>
                      <m:sSupPr>
                        <m:ctrlPr>
                          <a:rPr lang="sk-SK" sz="2400" b="1" i="1">
                            <a:latin typeface="Cambria Math" panose="02040503050406030204" pitchFamily="18" charset="0"/>
                          </a:rPr>
                        </m:ctrlPr>
                      </m:sSupPr>
                      <m:e>
                        <m:r>
                          <m:rPr>
                            <m:nor/>
                          </m:rPr>
                          <a:rPr lang="sk-SK" sz="2400" b="1" smtClean="0">
                            <a:solidFill>
                              <a:srgbClr val="0070C0"/>
                            </a:solidFill>
                            <a:latin typeface="Cambria Math" panose="02040503050406030204" pitchFamily="18" charset="0"/>
                          </a:rPr>
                          <m:t>(</m:t>
                        </m:r>
                        <m:r>
                          <m:rPr>
                            <m:nor/>
                          </m:rPr>
                          <a:rPr lang="sk-SK" sz="2400" b="1" dirty="0" smtClean="0">
                            <a:solidFill>
                              <a:srgbClr val="0070C0"/>
                            </a:solidFill>
                          </a:rPr>
                          <m:t>1 + ú</m:t>
                        </m:r>
                        <m:r>
                          <m:rPr>
                            <m:nor/>
                          </m:rPr>
                          <a:rPr lang="sk-SK" sz="2400" b="1" dirty="0" smtClean="0">
                            <a:solidFill>
                              <a:srgbClr val="0070C0"/>
                            </a:solidFill>
                          </a:rPr>
                          <m:t>rokov</m:t>
                        </m:r>
                        <m:r>
                          <m:rPr>
                            <m:nor/>
                          </m:rPr>
                          <a:rPr lang="sk-SK" sz="2400" b="1" dirty="0" smtClean="0">
                            <a:solidFill>
                              <a:srgbClr val="0070C0"/>
                            </a:solidFill>
                          </a:rPr>
                          <m:t>á </m:t>
                        </m:r>
                        <m:r>
                          <m:rPr>
                            <m:nor/>
                          </m:rPr>
                          <a:rPr lang="sk-SK" sz="2400" b="1" dirty="0" smtClean="0">
                            <a:solidFill>
                              <a:srgbClr val="0070C0"/>
                            </a:solidFill>
                          </a:rPr>
                          <m:t>miera</m:t>
                        </m:r>
                        <m:r>
                          <m:rPr>
                            <m:nor/>
                          </m:rPr>
                          <a:rPr lang="sk-SK" sz="2400" b="1" dirty="0" smtClean="0">
                            <a:solidFill>
                              <a:srgbClr val="0070C0"/>
                            </a:solidFill>
                          </a:rPr>
                          <m:t>) </m:t>
                        </m:r>
                      </m:e>
                      <m:sup>
                        <m:r>
                          <a:rPr lang="sk-SK" sz="2400" b="1" i="1" smtClean="0">
                            <a:solidFill>
                              <a:srgbClr val="C00000"/>
                            </a:solidFill>
                            <a:latin typeface="Cambria Math" panose="02040503050406030204" pitchFamily="18" charset="0"/>
                          </a:rPr>
                          <m:t>𝒑𝒐</m:t>
                        </m:r>
                        <m:r>
                          <a:rPr lang="sk-SK" sz="2400" b="1" i="1" smtClean="0">
                            <a:solidFill>
                              <a:srgbClr val="C00000"/>
                            </a:solidFill>
                            <a:latin typeface="Cambria Math" panose="02040503050406030204" pitchFamily="18" charset="0"/>
                          </a:rPr>
                          <m:t>č</m:t>
                        </m:r>
                        <m:r>
                          <a:rPr lang="sk-SK" sz="2400" b="1" i="1" smtClean="0">
                            <a:solidFill>
                              <a:srgbClr val="C00000"/>
                            </a:solidFill>
                            <a:latin typeface="Cambria Math" panose="02040503050406030204" pitchFamily="18" charset="0"/>
                          </a:rPr>
                          <m:t>𝒆𝒕</m:t>
                        </m:r>
                        <m:r>
                          <a:rPr lang="sk-SK" sz="2400" b="1" i="1" smtClean="0">
                            <a:solidFill>
                              <a:srgbClr val="C00000"/>
                            </a:solidFill>
                            <a:latin typeface="Cambria Math" panose="02040503050406030204" pitchFamily="18" charset="0"/>
                          </a:rPr>
                          <m:t> </m:t>
                        </m:r>
                        <m:r>
                          <a:rPr lang="sk-SK" sz="2400" b="1" i="1" smtClean="0">
                            <a:solidFill>
                              <a:srgbClr val="C00000"/>
                            </a:solidFill>
                            <a:latin typeface="Cambria Math" panose="02040503050406030204" pitchFamily="18" charset="0"/>
                          </a:rPr>
                          <m:t>𝒓𝒐𝒌𝒐𝒗</m:t>
                        </m:r>
                      </m:sup>
                    </m:sSup>
                  </m:oMath>
                </a14:m>
                <a:endParaRPr lang="sk-SK" sz="2400" b="1" dirty="0"/>
              </a:p>
              <a:p>
                <a:endParaRPr lang="sk-SK" dirty="0"/>
              </a:p>
            </p:txBody>
          </p:sp>
        </mc:Choice>
        <mc:Fallback xmlns="">
          <p:sp>
            <p:nvSpPr>
              <p:cNvPr id="6" name="BlokTextu 5">
                <a:extLst>
                  <a:ext uri="{FF2B5EF4-FFF2-40B4-BE49-F238E27FC236}">
                    <a16:creationId xmlns:a16="http://schemas.microsoft.com/office/drawing/2014/main" id="{A9028925-C77B-499F-AC72-1DE5522BF4F1}"/>
                  </a:ext>
                </a:extLst>
              </p:cNvPr>
              <p:cNvSpPr txBox="1">
                <a:spLocks noRot="1" noChangeAspect="1" noMove="1" noResize="1" noEditPoints="1" noAdjustHandles="1" noChangeArrowheads="1" noChangeShapeType="1" noTextEdit="1"/>
              </p:cNvSpPr>
              <p:nvPr/>
            </p:nvSpPr>
            <p:spPr>
              <a:xfrm>
                <a:off x="6945745" y="4136534"/>
                <a:ext cx="4882385" cy="1493870"/>
              </a:xfrm>
              <a:prstGeom prst="rect">
                <a:avLst/>
              </a:prstGeom>
              <a:blipFill>
                <a:blip r:embed="rId3"/>
                <a:stretch>
                  <a:fillRect t="-3265" r="-125"/>
                </a:stretch>
              </a:blipFill>
            </p:spPr>
            <p:txBody>
              <a:bodyPr/>
              <a:lstStyle/>
              <a:p>
                <a:r>
                  <a:rPr lang="sk-SK">
                    <a:noFill/>
                  </a:rPr>
                  <a:t> </a:t>
                </a:r>
              </a:p>
            </p:txBody>
          </p:sp>
        </mc:Fallback>
      </mc:AlternateContent>
    </p:spTree>
    <p:extLst>
      <p:ext uri="{BB962C8B-B14F-4D97-AF65-F5344CB8AC3E}">
        <p14:creationId xmlns:p14="http://schemas.microsoft.com/office/powerpoint/2010/main" val="15968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63D92C-262E-4930-A2E0-38C8DD370D15}"/>
              </a:ext>
            </a:extLst>
          </p:cNvPr>
          <p:cNvSpPr>
            <a:spLocks noGrp="1"/>
          </p:cNvSpPr>
          <p:nvPr>
            <p:ph type="title"/>
          </p:nvPr>
        </p:nvSpPr>
        <p:spPr>
          <a:xfrm>
            <a:off x="694509" y="309142"/>
            <a:ext cx="10515600" cy="894508"/>
          </a:xfrm>
        </p:spPr>
        <p:txBody>
          <a:bodyPr/>
          <a:lstStyle/>
          <a:p>
            <a:r>
              <a:rPr lang="sk-SK" dirty="0"/>
              <a:t>Porovnanie</a:t>
            </a:r>
          </a:p>
        </p:txBody>
      </p:sp>
      <p:sp>
        <p:nvSpPr>
          <p:cNvPr id="3" name="Zástupný objekt pre obsah 2">
            <a:extLst>
              <a:ext uri="{FF2B5EF4-FFF2-40B4-BE49-F238E27FC236}">
                <a16:creationId xmlns:a16="http://schemas.microsoft.com/office/drawing/2014/main" id="{AC2BDFC7-D1D0-480C-AD56-BB8380DD4394}"/>
              </a:ext>
            </a:extLst>
          </p:cNvPr>
          <p:cNvSpPr>
            <a:spLocks noGrp="1"/>
          </p:cNvSpPr>
          <p:nvPr>
            <p:ph idx="1"/>
          </p:nvPr>
        </p:nvSpPr>
        <p:spPr/>
        <p:txBody>
          <a:bodyPr/>
          <a:lstStyle/>
          <a:p>
            <a:pPr marL="0" indent="0">
              <a:buNone/>
            </a:pPr>
            <a:endParaRPr lang="sk-SK" dirty="0"/>
          </a:p>
          <a:p>
            <a:endParaRPr lang="sk-SK" dirty="0"/>
          </a:p>
        </p:txBody>
      </p:sp>
      <mc:AlternateContent xmlns:mc="http://schemas.openxmlformats.org/markup-compatibility/2006" xmlns:a14="http://schemas.microsoft.com/office/drawing/2010/main">
        <mc:Choice Requires="a14">
          <p:graphicFrame>
            <p:nvGraphicFramePr>
              <p:cNvPr id="5" name="Tabuľka 4">
                <a:extLst>
                  <a:ext uri="{FF2B5EF4-FFF2-40B4-BE49-F238E27FC236}">
                    <a16:creationId xmlns:a16="http://schemas.microsoft.com/office/drawing/2014/main" id="{857D88F3-4151-49A4-89E8-05AA2474A856}"/>
                  </a:ext>
                </a:extLst>
              </p:cNvPr>
              <p:cNvGraphicFramePr>
                <a:graphicFrameLocks noGrp="1"/>
              </p:cNvGraphicFramePr>
              <p:nvPr>
                <p:extLst>
                  <p:ext uri="{D42A27DB-BD31-4B8C-83A1-F6EECF244321}">
                    <p14:modId xmlns:p14="http://schemas.microsoft.com/office/powerpoint/2010/main" val="2984130742"/>
                  </p:ext>
                </p:extLst>
              </p:nvPr>
            </p:nvGraphicFramePr>
            <p:xfrm>
              <a:off x="774442" y="2377150"/>
              <a:ext cx="10723050" cy="3292738"/>
            </p:xfrm>
            <a:graphic>
              <a:graphicData uri="http://schemas.openxmlformats.org/drawingml/2006/table">
                <a:tbl>
                  <a:tblPr firstRow="1" firstCol="1" bandRow="1">
                    <a:tableStyleId>{5C22544A-7EE6-4342-B048-85BDC9FD1C3A}</a:tableStyleId>
                  </a:tblPr>
                  <a:tblGrid>
                    <a:gridCol w="2136709">
                      <a:extLst>
                        <a:ext uri="{9D8B030D-6E8A-4147-A177-3AD203B41FA5}">
                          <a16:colId xmlns:a16="http://schemas.microsoft.com/office/drawing/2014/main" val="2043755898"/>
                        </a:ext>
                      </a:extLst>
                    </a:gridCol>
                    <a:gridCol w="4114800">
                      <a:extLst>
                        <a:ext uri="{9D8B030D-6E8A-4147-A177-3AD203B41FA5}">
                          <a16:colId xmlns:a16="http://schemas.microsoft.com/office/drawing/2014/main" val="1084863591"/>
                        </a:ext>
                      </a:extLst>
                    </a:gridCol>
                    <a:gridCol w="4471541">
                      <a:extLst>
                        <a:ext uri="{9D8B030D-6E8A-4147-A177-3AD203B41FA5}">
                          <a16:colId xmlns:a16="http://schemas.microsoft.com/office/drawing/2014/main" val="249166201"/>
                        </a:ext>
                      </a:extLst>
                    </a:gridCol>
                  </a:tblGrid>
                  <a:tr h="1203648">
                    <a:tc>
                      <a:txBody>
                        <a:bodyPr/>
                        <a:lstStyle/>
                        <a:p>
                          <a:pPr>
                            <a:lnSpc>
                              <a:spcPct val="115000"/>
                            </a:lnSpc>
                            <a:spcAft>
                              <a:spcPts val="0"/>
                            </a:spcAft>
                          </a:pP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3000" dirty="0">
                              <a:solidFill>
                                <a:srgbClr val="00B0F0"/>
                              </a:solidFill>
                              <a:effectLst/>
                            </a:rPr>
                            <a:t>Jednoduché úročenie</a:t>
                          </a:r>
                          <a:endParaRPr lang="sk-SK" sz="3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3000" dirty="0">
                              <a:solidFill>
                                <a:srgbClr val="00B050"/>
                              </a:solidFill>
                              <a:effectLst/>
                            </a:rPr>
                            <a:t>Zložené </a:t>
                          </a:r>
                        </a:p>
                        <a:p>
                          <a:pPr algn="ctr">
                            <a:lnSpc>
                              <a:spcPct val="115000"/>
                            </a:lnSpc>
                            <a:spcAft>
                              <a:spcPts val="0"/>
                            </a:spcAft>
                          </a:pPr>
                          <a:r>
                            <a:rPr lang="sk-SK" sz="3000" dirty="0">
                              <a:solidFill>
                                <a:srgbClr val="00B050"/>
                              </a:solidFill>
                              <a:effectLst/>
                            </a:rPr>
                            <a:t>úročenie</a:t>
                          </a:r>
                          <a:endParaRPr lang="sk-SK" sz="3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8001476"/>
                      </a:ext>
                    </a:extLst>
                  </a:tr>
                  <a:tr h="515101">
                    <a:tc>
                      <a:txBody>
                        <a:bodyPr/>
                        <a:lstStyle/>
                        <a:p>
                          <a:pPr>
                            <a:lnSpc>
                              <a:spcPct val="115000"/>
                            </a:lnSpc>
                            <a:spcAft>
                              <a:spcPts val="0"/>
                            </a:spcAft>
                          </a:pPr>
                          <a:r>
                            <a:rPr lang="sk-SK" sz="2400">
                              <a:effectLst/>
                            </a:rPr>
                            <a:t>Po 1 roku</a:t>
                          </a:r>
                          <a:endParaRPr lang="sk-SK"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2400" dirty="0">
                              <a:effectLst/>
                            </a:rPr>
                            <a:t>1000 * (1+0,02*1) = 1020</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2400">
                              <a:effectLst/>
                            </a:rPr>
                            <a:t>1000 * </a:t>
                          </a:r>
                          <a14:m>
                            <m:oMath xmlns:m="http://schemas.openxmlformats.org/officeDocument/2006/math">
                              <m:sSup>
                                <m:sSupPr>
                                  <m:ctrlPr>
                                    <a:rPr lang="sk-SK" sz="2400" i="1">
                                      <a:effectLst/>
                                      <a:latin typeface="Cambria Math" panose="02040503050406030204" pitchFamily="18" charset="0"/>
                                    </a:rPr>
                                  </m:ctrlPr>
                                </m:sSupPr>
                                <m:e>
                                  <m:r>
                                    <a:rPr lang="sk-SK" sz="2400">
                                      <a:effectLst/>
                                      <a:latin typeface="Cambria Math" panose="02040503050406030204" pitchFamily="18" charset="0"/>
                                    </a:rPr>
                                    <m:t>(1+0,02)</m:t>
                                  </m:r>
                                </m:e>
                                <m:sup>
                                  <m:r>
                                    <a:rPr lang="sk-SK" sz="2400">
                                      <a:effectLst/>
                                      <a:latin typeface="Cambria Math" panose="02040503050406030204" pitchFamily="18" charset="0"/>
                                    </a:rPr>
                                    <m:t>1</m:t>
                                  </m:r>
                                </m:sup>
                              </m:sSup>
                            </m:oMath>
                          </a14:m>
                          <a:r>
                            <a:rPr lang="sk-SK" sz="2400">
                              <a:effectLst/>
                            </a:rPr>
                            <a:t> = 1020</a:t>
                          </a:r>
                          <a:endParaRPr lang="sk-SK"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1218432"/>
                      </a:ext>
                    </a:extLst>
                  </a:tr>
                  <a:tr h="515101">
                    <a:tc>
                      <a:txBody>
                        <a:bodyPr/>
                        <a:lstStyle/>
                        <a:p>
                          <a:pPr>
                            <a:lnSpc>
                              <a:spcPct val="115000"/>
                            </a:lnSpc>
                            <a:spcAft>
                              <a:spcPts val="0"/>
                            </a:spcAft>
                          </a:pPr>
                          <a:r>
                            <a:rPr lang="sk-SK" sz="2400">
                              <a:effectLst/>
                            </a:rPr>
                            <a:t>Po 2 rokoch</a:t>
                          </a:r>
                          <a:endParaRPr lang="sk-SK"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2400" dirty="0">
                              <a:effectLst/>
                            </a:rPr>
                            <a:t>1000 * (1+0,02*2) = 1040</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2400" dirty="0">
                              <a:effectLst/>
                            </a:rPr>
                            <a:t>1000 * </a:t>
                          </a:r>
                          <a14:m>
                            <m:oMath xmlns:m="http://schemas.openxmlformats.org/officeDocument/2006/math">
                              <m:sSup>
                                <m:sSupPr>
                                  <m:ctrlPr>
                                    <a:rPr lang="sk-SK" sz="2400" i="1">
                                      <a:effectLst/>
                                      <a:latin typeface="Cambria Math" panose="02040503050406030204" pitchFamily="18" charset="0"/>
                                    </a:rPr>
                                  </m:ctrlPr>
                                </m:sSupPr>
                                <m:e>
                                  <m:r>
                                    <a:rPr lang="sk-SK" sz="2400">
                                      <a:effectLst/>
                                      <a:latin typeface="Cambria Math" panose="02040503050406030204" pitchFamily="18" charset="0"/>
                                    </a:rPr>
                                    <m:t>(1+0,02)</m:t>
                                  </m:r>
                                </m:e>
                                <m:sup>
                                  <m:r>
                                    <a:rPr lang="sk-SK" sz="2400">
                                      <a:effectLst/>
                                      <a:latin typeface="Cambria Math" panose="02040503050406030204" pitchFamily="18" charset="0"/>
                                    </a:rPr>
                                    <m:t>2</m:t>
                                  </m:r>
                                </m:sup>
                              </m:sSup>
                            </m:oMath>
                          </a14:m>
                          <a:r>
                            <a:rPr lang="sk-SK" sz="2400" dirty="0">
                              <a:effectLst/>
                            </a:rPr>
                            <a:t> = </a:t>
                          </a:r>
                          <a:r>
                            <a:rPr lang="en-US" sz="2400" dirty="0">
                              <a:effectLst/>
                            </a:rPr>
                            <a:t>1040,4</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7095259"/>
                      </a:ext>
                    </a:extLst>
                  </a:tr>
                  <a:tr h="1058888">
                    <a:tc>
                      <a:txBody>
                        <a:bodyPr/>
                        <a:lstStyle/>
                        <a:p>
                          <a:pPr>
                            <a:lnSpc>
                              <a:spcPct val="115000"/>
                            </a:lnSpc>
                            <a:spcAft>
                              <a:spcPts val="0"/>
                            </a:spcAft>
                          </a:pPr>
                          <a:r>
                            <a:rPr lang="sk-SK" sz="2400" dirty="0">
                              <a:effectLst/>
                            </a:rPr>
                            <a:t>Po 3 rokoch</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2400">
                              <a:effectLst/>
                            </a:rPr>
                            <a:t>1000 * (1+0,02*3) = 1060</a:t>
                          </a:r>
                          <a:endParaRPr lang="sk-SK"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2400" dirty="0">
                              <a:effectLst/>
                            </a:rPr>
                            <a:t>1000 * </a:t>
                          </a:r>
                          <a14:m>
                            <m:oMath xmlns:m="http://schemas.openxmlformats.org/officeDocument/2006/math">
                              <m:sSup>
                                <m:sSupPr>
                                  <m:ctrlPr>
                                    <a:rPr lang="sk-SK" sz="2400" i="1">
                                      <a:effectLst/>
                                      <a:latin typeface="Cambria Math" panose="02040503050406030204" pitchFamily="18" charset="0"/>
                                    </a:rPr>
                                  </m:ctrlPr>
                                </m:sSupPr>
                                <m:e>
                                  <m:r>
                                    <a:rPr lang="sk-SK" sz="2400">
                                      <a:effectLst/>
                                      <a:latin typeface="Cambria Math" panose="02040503050406030204" pitchFamily="18" charset="0"/>
                                    </a:rPr>
                                    <m:t>(1+0,02)</m:t>
                                  </m:r>
                                </m:e>
                                <m:sup>
                                  <m:r>
                                    <a:rPr lang="sk-SK" sz="2400">
                                      <a:effectLst/>
                                      <a:latin typeface="Cambria Math" panose="02040503050406030204" pitchFamily="18" charset="0"/>
                                    </a:rPr>
                                    <m:t>3</m:t>
                                  </m:r>
                                </m:sup>
                              </m:sSup>
                            </m:oMath>
                          </a14:m>
                          <a:r>
                            <a:rPr lang="sk-SK" sz="2400" dirty="0">
                              <a:effectLst/>
                            </a:rPr>
                            <a:t> = </a:t>
                          </a:r>
                          <a:r>
                            <a:rPr lang="en-US" sz="2400" dirty="0">
                              <a:effectLst/>
                            </a:rPr>
                            <a:t>1061,208</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6435584"/>
                      </a:ext>
                    </a:extLst>
                  </a:tr>
                </a:tbl>
              </a:graphicData>
            </a:graphic>
          </p:graphicFrame>
        </mc:Choice>
        <mc:Fallback xmlns="">
          <p:graphicFrame>
            <p:nvGraphicFramePr>
              <p:cNvPr id="5" name="Tabuľka 4">
                <a:extLst>
                  <a:ext uri="{FF2B5EF4-FFF2-40B4-BE49-F238E27FC236}">
                    <a16:creationId xmlns:a16="http://schemas.microsoft.com/office/drawing/2014/main" id="{857D88F3-4151-49A4-89E8-05AA2474A856}"/>
                  </a:ext>
                </a:extLst>
              </p:cNvPr>
              <p:cNvGraphicFramePr>
                <a:graphicFrameLocks noGrp="1"/>
              </p:cNvGraphicFramePr>
              <p:nvPr>
                <p:extLst>
                  <p:ext uri="{D42A27DB-BD31-4B8C-83A1-F6EECF244321}">
                    <p14:modId xmlns:p14="http://schemas.microsoft.com/office/powerpoint/2010/main" val="2984130742"/>
                  </p:ext>
                </p:extLst>
              </p:nvPr>
            </p:nvGraphicFramePr>
            <p:xfrm>
              <a:off x="774442" y="2377150"/>
              <a:ext cx="10723050" cy="3292738"/>
            </p:xfrm>
            <a:graphic>
              <a:graphicData uri="http://schemas.openxmlformats.org/drawingml/2006/table">
                <a:tbl>
                  <a:tblPr firstRow="1" firstCol="1" bandRow="1">
                    <a:tableStyleId>{5C22544A-7EE6-4342-B048-85BDC9FD1C3A}</a:tableStyleId>
                  </a:tblPr>
                  <a:tblGrid>
                    <a:gridCol w="2136709">
                      <a:extLst>
                        <a:ext uri="{9D8B030D-6E8A-4147-A177-3AD203B41FA5}">
                          <a16:colId xmlns:a16="http://schemas.microsoft.com/office/drawing/2014/main" val="2043755898"/>
                        </a:ext>
                      </a:extLst>
                    </a:gridCol>
                    <a:gridCol w="4114800">
                      <a:extLst>
                        <a:ext uri="{9D8B030D-6E8A-4147-A177-3AD203B41FA5}">
                          <a16:colId xmlns:a16="http://schemas.microsoft.com/office/drawing/2014/main" val="1084863591"/>
                        </a:ext>
                      </a:extLst>
                    </a:gridCol>
                    <a:gridCol w="4471541">
                      <a:extLst>
                        <a:ext uri="{9D8B030D-6E8A-4147-A177-3AD203B41FA5}">
                          <a16:colId xmlns:a16="http://schemas.microsoft.com/office/drawing/2014/main" val="249166201"/>
                        </a:ext>
                      </a:extLst>
                    </a:gridCol>
                  </a:tblGrid>
                  <a:tr h="1203648">
                    <a:tc>
                      <a:txBody>
                        <a:bodyPr/>
                        <a:lstStyle/>
                        <a:p>
                          <a:pPr>
                            <a:lnSpc>
                              <a:spcPct val="115000"/>
                            </a:lnSpc>
                            <a:spcAft>
                              <a:spcPts val="0"/>
                            </a:spcAft>
                          </a:pP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3000" dirty="0">
                              <a:solidFill>
                                <a:srgbClr val="00B0F0"/>
                              </a:solidFill>
                              <a:effectLst/>
                            </a:rPr>
                            <a:t>Jednoduché úročenie</a:t>
                          </a:r>
                          <a:endParaRPr lang="sk-SK" sz="3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3000" dirty="0">
                              <a:solidFill>
                                <a:srgbClr val="00B050"/>
                              </a:solidFill>
                              <a:effectLst/>
                            </a:rPr>
                            <a:t>Zložené </a:t>
                          </a:r>
                        </a:p>
                        <a:p>
                          <a:pPr algn="ctr">
                            <a:lnSpc>
                              <a:spcPct val="115000"/>
                            </a:lnSpc>
                            <a:spcAft>
                              <a:spcPts val="0"/>
                            </a:spcAft>
                          </a:pPr>
                          <a:r>
                            <a:rPr lang="sk-SK" sz="3000" dirty="0">
                              <a:solidFill>
                                <a:srgbClr val="00B050"/>
                              </a:solidFill>
                              <a:effectLst/>
                            </a:rPr>
                            <a:t>úročenie</a:t>
                          </a:r>
                          <a:endParaRPr lang="sk-SK" sz="3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8001476"/>
                      </a:ext>
                    </a:extLst>
                  </a:tr>
                  <a:tr h="515101">
                    <a:tc>
                      <a:txBody>
                        <a:bodyPr/>
                        <a:lstStyle/>
                        <a:p>
                          <a:pPr>
                            <a:lnSpc>
                              <a:spcPct val="115000"/>
                            </a:lnSpc>
                            <a:spcAft>
                              <a:spcPts val="0"/>
                            </a:spcAft>
                          </a:pPr>
                          <a:r>
                            <a:rPr lang="sk-SK" sz="2400">
                              <a:effectLst/>
                            </a:rPr>
                            <a:t>Po 1 roku</a:t>
                          </a:r>
                          <a:endParaRPr lang="sk-SK"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2400" dirty="0">
                              <a:effectLst/>
                            </a:rPr>
                            <a:t>1000 * (1+0,02*1) = 1020</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sk-SK"/>
                        </a:p>
                      </a:txBody>
                      <a:tcPr marL="68580" marR="68580" marT="0" marB="0">
                        <a:blipFill>
                          <a:blip r:embed="rId2"/>
                          <a:stretch>
                            <a:fillRect l="-139918" t="-251765" r="-545" b="-307059"/>
                          </a:stretch>
                        </a:blipFill>
                      </a:tcPr>
                    </a:tc>
                    <a:extLst>
                      <a:ext uri="{0D108BD9-81ED-4DB2-BD59-A6C34878D82A}">
                        <a16:rowId xmlns:a16="http://schemas.microsoft.com/office/drawing/2014/main" val="3441218432"/>
                      </a:ext>
                    </a:extLst>
                  </a:tr>
                  <a:tr h="515101">
                    <a:tc>
                      <a:txBody>
                        <a:bodyPr/>
                        <a:lstStyle/>
                        <a:p>
                          <a:pPr>
                            <a:lnSpc>
                              <a:spcPct val="115000"/>
                            </a:lnSpc>
                            <a:spcAft>
                              <a:spcPts val="0"/>
                            </a:spcAft>
                          </a:pPr>
                          <a:r>
                            <a:rPr lang="sk-SK" sz="2400">
                              <a:effectLst/>
                            </a:rPr>
                            <a:t>Po 2 rokoch</a:t>
                          </a:r>
                          <a:endParaRPr lang="sk-SK"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2400" dirty="0">
                              <a:effectLst/>
                            </a:rPr>
                            <a:t>1000 * (1+0,02*2) = 1040</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sk-SK"/>
                        </a:p>
                      </a:txBody>
                      <a:tcPr marL="68580" marR="68580" marT="0" marB="0">
                        <a:blipFill>
                          <a:blip r:embed="rId2"/>
                          <a:stretch>
                            <a:fillRect l="-139918" t="-351765" r="-545" b="-207059"/>
                          </a:stretch>
                        </a:blipFill>
                      </a:tcPr>
                    </a:tc>
                    <a:extLst>
                      <a:ext uri="{0D108BD9-81ED-4DB2-BD59-A6C34878D82A}">
                        <a16:rowId xmlns:a16="http://schemas.microsoft.com/office/drawing/2014/main" val="2667095259"/>
                      </a:ext>
                    </a:extLst>
                  </a:tr>
                  <a:tr h="1058888">
                    <a:tc>
                      <a:txBody>
                        <a:bodyPr/>
                        <a:lstStyle/>
                        <a:p>
                          <a:pPr>
                            <a:lnSpc>
                              <a:spcPct val="115000"/>
                            </a:lnSpc>
                            <a:spcAft>
                              <a:spcPts val="0"/>
                            </a:spcAft>
                          </a:pPr>
                          <a:r>
                            <a:rPr lang="sk-SK" sz="2400" dirty="0">
                              <a:effectLst/>
                            </a:rPr>
                            <a:t>Po 3 rokoch</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2400">
                              <a:effectLst/>
                            </a:rPr>
                            <a:t>1000 * (1+0,02*3) = 1060</a:t>
                          </a:r>
                          <a:endParaRPr lang="sk-SK"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sk-SK"/>
                        </a:p>
                      </a:txBody>
                      <a:tcPr marL="68580" marR="68580" marT="0" marB="0">
                        <a:blipFill>
                          <a:blip r:embed="rId2"/>
                          <a:stretch>
                            <a:fillRect l="-139918" t="-220690" r="-545" b="-1149"/>
                          </a:stretch>
                        </a:blipFill>
                      </a:tcPr>
                    </a:tc>
                    <a:extLst>
                      <a:ext uri="{0D108BD9-81ED-4DB2-BD59-A6C34878D82A}">
                        <a16:rowId xmlns:a16="http://schemas.microsoft.com/office/drawing/2014/main" val="1396435584"/>
                      </a:ext>
                    </a:extLst>
                  </a:tr>
                </a:tbl>
              </a:graphicData>
            </a:graphic>
          </p:graphicFrame>
        </mc:Fallback>
      </mc:AlternateContent>
      <p:sp>
        <p:nvSpPr>
          <p:cNvPr id="6" name="BlokTextu 5">
            <a:extLst>
              <a:ext uri="{FF2B5EF4-FFF2-40B4-BE49-F238E27FC236}">
                <a16:creationId xmlns:a16="http://schemas.microsoft.com/office/drawing/2014/main" id="{71AB9649-B1E6-4888-8D55-20CEFB4EE879}"/>
              </a:ext>
            </a:extLst>
          </p:cNvPr>
          <p:cNvSpPr txBox="1"/>
          <p:nvPr/>
        </p:nvSpPr>
        <p:spPr>
          <a:xfrm>
            <a:off x="734475" y="1275964"/>
            <a:ext cx="10723049" cy="461665"/>
          </a:xfrm>
          <a:prstGeom prst="rect">
            <a:avLst/>
          </a:prstGeom>
          <a:noFill/>
        </p:spPr>
        <p:txBody>
          <a:bodyPr wrap="square" rtlCol="0">
            <a:spAutoFit/>
          </a:bodyPr>
          <a:lstStyle/>
          <a:p>
            <a:r>
              <a:rPr lang="sk-SK" sz="2400" dirty="0"/>
              <a:t>Príklad: pôvodná investícia = 1000 eur, úroková sadzba = 2% </a:t>
            </a:r>
            <a:r>
              <a:rPr lang="sk-SK" sz="2400" dirty="0" err="1"/>
              <a:t>p.a</a:t>
            </a:r>
            <a:r>
              <a:rPr lang="sk-SK" sz="2400" dirty="0"/>
              <a:t>.</a:t>
            </a:r>
          </a:p>
        </p:txBody>
      </p:sp>
    </p:spTree>
    <p:extLst>
      <p:ext uri="{BB962C8B-B14F-4D97-AF65-F5344CB8AC3E}">
        <p14:creationId xmlns:p14="http://schemas.microsoft.com/office/powerpoint/2010/main" val="137648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8" y="338231"/>
            <a:ext cx="11108715" cy="1325563"/>
          </a:xfrm>
        </p:spPr>
        <p:txBody>
          <a:bodyPr/>
          <a:lstStyle/>
          <a:p>
            <a:r>
              <a:rPr lang="sk-SK" dirty="0"/>
              <a:t>Čo si ešte všímať v súvislosti s úrokovou sadzbou?</a:t>
            </a:r>
            <a:endParaRPr lang="it-IT" b="0" dirty="0"/>
          </a:p>
        </p:txBody>
      </p:sp>
      <p:sp>
        <p:nvSpPr>
          <p:cNvPr id="4" name="Zástupný objekt pre obsah 2">
            <a:extLst>
              <a:ext uri="{FF2B5EF4-FFF2-40B4-BE49-F238E27FC236}">
                <a16:creationId xmlns:a16="http://schemas.microsoft.com/office/drawing/2014/main" id="{4CED7B79-830B-4FC9-A3DE-FC2F3FE97C1D}"/>
              </a:ext>
            </a:extLst>
          </p:cNvPr>
          <p:cNvSpPr>
            <a:spLocks noGrp="1"/>
          </p:cNvSpPr>
          <p:nvPr>
            <p:ph idx="1"/>
          </p:nvPr>
        </p:nvSpPr>
        <p:spPr>
          <a:xfrm>
            <a:off x="694509" y="2022764"/>
            <a:ext cx="7441785" cy="4176423"/>
          </a:xfrm>
        </p:spPr>
        <p:txBody>
          <a:bodyPr>
            <a:normAutofit/>
          </a:bodyPr>
          <a:lstStyle/>
          <a:p>
            <a:pPr marL="0" indent="0">
              <a:buNone/>
            </a:pPr>
            <a:endParaRPr lang="sk-SK" dirty="0"/>
          </a:p>
          <a:p>
            <a:pPr marL="0" indent="0">
              <a:buNone/>
            </a:pPr>
            <a:r>
              <a:rPr lang="sk-SK" dirty="0"/>
              <a:t>Okrem typu úročenia (jednoduché alebo zložené) je dôležitá aj:</a:t>
            </a:r>
          </a:p>
          <a:p>
            <a:r>
              <a:rPr lang="sk-SK" dirty="0"/>
              <a:t>tzv. frekvencia pripisovania úrokov, </a:t>
            </a:r>
            <a:r>
              <a:rPr lang="sk-SK" dirty="0" err="1"/>
              <a:t>t.j</a:t>
            </a:r>
            <a:r>
              <a:rPr lang="sk-SK" dirty="0"/>
              <a:t>. koľkokrát za rok sú pripisované úroky</a:t>
            </a:r>
          </a:p>
          <a:p>
            <a:endParaRPr lang="sk-SK" dirty="0"/>
          </a:p>
          <a:p>
            <a:r>
              <a:rPr lang="sk-SK" dirty="0"/>
              <a:t>skratka za %: </a:t>
            </a:r>
            <a:r>
              <a:rPr lang="sk-SK" b="1" dirty="0" err="1">
                <a:solidFill>
                  <a:srgbClr val="C00000"/>
                </a:solidFill>
              </a:rPr>
              <a:t>p.a</a:t>
            </a:r>
            <a:r>
              <a:rPr lang="sk-SK" b="1" dirty="0">
                <a:solidFill>
                  <a:srgbClr val="C00000"/>
                </a:solidFill>
              </a:rPr>
              <a:t>., </a:t>
            </a:r>
            <a:r>
              <a:rPr lang="sk-SK" b="1" dirty="0" err="1">
                <a:solidFill>
                  <a:srgbClr val="00B050"/>
                </a:solidFill>
              </a:rPr>
              <a:t>p.s</a:t>
            </a:r>
            <a:r>
              <a:rPr lang="sk-SK" b="1" dirty="0">
                <a:solidFill>
                  <a:srgbClr val="00B050"/>
                </a:solidFill>
              </a:rPr>
              <a:t>., </a:t>
            </a:r>
            <a:r>
              <a:rPr lang="sk-SK" b="1" dirty="0" err="1">
                <a:solidFill>
                  <a:srgbClr val="0070C0"/>
                </a:solidFill>
              </a:rPr>
              <a:t>p.q</a:t>
            </a:r>
            <a:r>
              <a:rPr lang="sk-SK" b="1" dirty="0">
                <a:solidFill>
                  <a:srgbClr val="0070C0"/>
                </a:solidFill>
              </a:rPr>
              <a:t>., </a:t>
            </a:r>
            <a:r>
              <a:rPr lang="sk-SK" b="1" dirty="0" err="1">
                <a:solidFill>
                  <a:srgbClr val="FFC000"/>
                </a:solidFill>
              </a:rPr>
              <a:t>p.m</a:t>
            </a:r>
            <a:r>
              <a:rPr lang="sk-SK" b="1" dirty="0">
                <a:solidFill>
                  <a:srgbClr val="FFC000"/>
                </a:solidFill>
              </a:rPr>
              <a:t>.</a:t>
            </a:r>
          </a:p>
          <a:p>
            <a:pPr marL="0" indent="0">
              <a:buNone/>
            </a:pPr>
            <a:endParaRPr lang="sk-SK" dirty="0"/>
          </a:p>
          <a:p>
            <a:pPr marL="0" indent="0">
              <a:buNone/>
            </a:pPr>
            <a:endParaRPr lang="sk-SK" dirty="0"/>
          </a:p>
          <a:p>
            <a:pPr marL="0" indent="0">
              <a:buNone/>
            </a:pPr>
            <a:endParaRPr lang="sk-SK" dirty="0"/>
          </a:p>
        </p:txBody>
      </p:sp>
      <p:sp>
        <p:nvSpPr>
          <p:cNvPr id="6" name="Obdĺžnik 5">
            <a:extLst>
              <a:ext uri="{FF2B5EF4-FFF2-40B4-BE49-F238E27FC236}">
                <a16:creationId xmlns:a16="http://schemas.microsoft.com/office/drawing/2014/main" id="{5CAA24D3-1547-4A29-941A-57F5CA7F74C9}"/>
              </a:ext>
            </a:extLst>
          </p:cNvPr>
          <p:cNvSpPr/>
          <p:nvPr/>
        </p:nvSpPr>
        <p:spPr>
          <a:xfrm>
            <a:off x="8583773" y="5553950"/>
            <a:ext cx="3340749" cy="400110"/>
          </a:xfrm>
          <a:prstGeom prst="rect">
            <a:avLst/>
          </a:prstGeom>
        </p:spPr>
        <p:txBody>
          <a:bodyPr wrap="square">
            <a:spAutoFit/>
          </a:bodyPr>
          <a:lstStyle/>
          <a:p>
            <a:r>
              <a:rPr lang="sk-SK" sz="1000" dirty="0"/>
              <a:t>https://www.expertnafinancie.sk/blog/hypoteka-urok-znizenie-26</a:t>
            </a:r>
          </a:p>
        </p:txBody>
      </p:sp>
      <p:pic>
        <p:nvPicPr>
          <p:cNvPr id="7" name="Picture 2" descr="Na výpočet úrokov nemusíte používať len online kalkulačky. Dá sa to aj z hlavy - je na to vzorec.">
            <a:extLst>
              <a:ext uri="{FF2B5EF4-FFF2-40B4-BE49-F238E27FC236}">
                <a16:creationId xmlns:a16="http://schemas.microsoft.com/office/drawing/2014/main" id="{97A1C071-A32C-4B03-9C4E-4AD0D08DF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3022" y="2667000"/>
            <a:ext cx="27622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3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34EE66-1858-41B3-A1E2-E6991A6F4FFF}"/>
              </a:ext>
            </a:extLst>
          </p:cNvPr>
          <p:cNvSpPr>
            <a:spLocks noGrp="1"/>
          </p:cNvSpPr>
          <p:nvPr>
            <p:ph type="title"/>
          </p:nvPr>
        </p:nvSpPr>
        <p:spPr/>
        <p:txBody>
          <a:bodyPr/>
          <a:lstStyle/>
          <a:p>
            <a:r>
              <a:rPr lang="sk-SK" dirty="0">
                <a:solidFill>
                  <a:srgbClr val="C00000"/>
                </a:solidFill>
              </a:rPr>
              <a:t>Otázka</a:t>
            </a:r>
          </a:p>
        </p:txBody>
      </p:sp>
      <p:sp>
        <p:nvSpPr>
          <p:cNvPr id="3" name="Zástupný objekt pre obsah 2">
            <a:extLst>
              <a:ext uri="{FF2B5EF4-FFF2-40B4-BE49-F238E27FC236}">
                <a16:creationId xmlns:a16="http://schemas.microsoft.com/office/drawing/2014/main" id="{244A8F3E-B0A0-4F19-8B3B-204F11F02EEA}"/>
              </a:ext>
            </a:extLst>
          </p:cNvPr>
          <p:cNvSpPr>
            <a:spLocks noGrp="1"/>
          </p:cNvSpPr>
          <p:nvPr>
            <p:ph idx="1"/>
          </p:nvPr>
        </p:nvSpPr>
        <p:spPr>
          <a:xfrm>
            <a:off x="694509" y="1479176"/>
            <a:ext cx="10515600" cy="4720012"/>
          </a:xfrm>
        </p:spPr>
        <p:txBody>
          <a:bodyPr/>
          <a:lstStyle/>
          <a:p>
            <a:pPr marL="0" indent="0">
              <a:buNone/>
            </a:pPr>
            <a:r>
              <a:rPr lang="sk-SK" dirty="0"/>
              <a:t>V ktorej banke by ste si otvorili účet?</a:t>
            </a:r>
          </a:p>
          <a:p>
            <a:pPr marL="514350" indent="-514350">
              <a:buAutoNum type="alphaLcParenR"/>
            </a:pPr>
            <a:endParaRPr lang="sk-SK" dirty="0"/>
          </a:p>
          <a:p>
            <a:pPr marL="514350" indent="-514350">
              <a:buAutoNum type="alphaLcParenR"/>
            </a:pPr>
            <a:r>
              <a:rPr lang="sk-SK" dirty="0"/>
              <a:t>úroková sadzba = 3 % </a:t>
            </a:r>
            <a:r>
              <a:rPr lang="sk-SK" dirty="0" err="1"/>
              <a:t>p.a</a:t>
            </a:r>
            <a:r>
              <a:rPr lang="sk-SK" dirty="0"/>
              <a:t>., ročné pripisovanie úrokov</a:t>
            </a:r>
          </a:p>
          <a:p>
            <a:pPr marL="514350" indent="-514350">
              <a:buFont typeface="Century Gothic" panose="020B0502020202020204" pitchFamily="34" charset="0"/>
              <a:buAutoNum type="alphaLcParenR"/>
            </a:pPr>
            <a:endParaRPr lang="sk-SK" dirty="0"/>
          </a:p>
          <a:p>
            <a:pPr marL="514350" indent="-514350">
              <a:buFont typeface="Century Gothic" panose="020B0502020202020204" pitchFamily="34" charset="0"/>
              <a:buAutoNum type="alphaLcParenR"/>
            </a:pPr>
            <a:r>
              <a:rPr lang="sk-SK" dirty="0"/>
              <a:t>úroková sadzba = 0,5 % </a:t>
            </a:r>
            <a:r>
              <a:rPr lang="sk-SK" dirty="0" err="1"/>
              <a:t>p.m</a:t>
            </a:r>
            <a:r>
              <a:rPr lang="sk-SK" dirty="0"/>
              <a:t>., ročné pripisovanie úrokov</a:t>
            </a:r>
          </a:p>
          <a:p>
            <a:pPr marL="514350" indent="-514350">
              <a:buFont typeface="Century Gothic" panose="020B0502020202020204" pitchFamily="34" charset="0"/>
              <a:buAutoNum type="alphaLcParenR"/>
            </a:pPr>
            <a:endParaRPr lang="sk-SK" dirty="0"/>
          </a:p>
          <a:p>
            <a:pPr marL="514350" indent="-514350">
              <a:buFont typeface="Century Gothic" panose="020B0502020202020204" pitchFamily="34" charset="0"/>
              <a:buAutoNum type="alphaLcParenR"/>
            </a:pPr>
            <a:r>
              <a:rPr lang="sk-SK" dirty="0"/>
              <a:t>úroková sadzba = 2 % </a:t>
            </a:r>
            <a:r>
              <a:rPr lang="sk-SK" dirty="0" err="1"/>
              <a:t>p.s</a:t>
            </a:r>
            <a:r>
              <a:rPr lang="sk-SK" dirty="0"/>
              <a:t>., ročné pripisovanie úrokov</a:t>
            </a:r>
          </a:p>
          <a:p>
            <a:pPr marL="514350" indent="-514350">
              <a:buAutoNum type="alphaLcParenR"/>
            </a:pPr>
            <a:endParaRPr lang="sk-SK" dirty="0"/>
          </a:p>
          <a:p>
            <a:pPr marL="514350" indent="-514350">
              <a:buAutoNum type="alphaLcParenR"/>
            </a:pPr>
            <a:r>
              <a:rPr lang="sk-SK" dirty="0"/>
              <a:t>úroková sadzba = 1 % </a:t>
            </a:r>
            <a:r>
              <a:rPr lang="sk-SK" dirty="0" err="1"/>
              <a:t>p.q</a:t>
            </a:r>
            <a:r>
              <a:rPr lang="sk-SK" dirty="0"/>
              <a:t>., ročné pripisovanie úrokov</a:t>
            </a:r>
          </a:p>
          <a:p>
            <a:pPr marL="0" indent="0">
              <a:buNone/>
            </a:pPr>
            <a:endParaRPr lang="sk-SK" dirty="0"/>
          </a:p>
        </p:txBody>
      </p:sp>
    </p:spTree>
    <p:extLst>
      <p:ext uri="{BB962C8B-B14F-4D97-AF65-F5344CB8AC3E}">
        <p14:creationId xmlns:p14="http://schemas.microsoft.com/office/powerpoint/2010/main" val="221062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3EC2A9-ADAC-40C0-9FDF-D91728580B02}"/>
              </a:ext>
            </a:extLst>
          </p:cNvPr>
          <p:cNvSpPr>
            <a:spLocks noGrp="1"/>
          </p:cNvSpPr>
          <p:nvPr>
            <p:ph type="title"/>
          </p:nvPr>
        </p:nvSpPr>
        <p:spPr/>
        <p:txBody>
          <a:bodyPr/>
          <a:lstStyle/>
          <a:p>
            <a:r>
              <a:rPr lang="sk-SK" dirty="0"/>
              <a:t>Odpoveď:</a:t>
            </a:r>
          </a:p>
        </p:txBody>
      </p:sp>
      <p:sp>
        <p:nvSpPr>
          <p:cNvPr id="3" name="Zástupný objekt pre obsah 2">
            <a:extLst>
              <a:ext uri="{FF2B5EF4-FFF2-40B4-BE49-F238E27FC236}">
                <a16:creationId xmlns:a16="http://schemas.microsoft.com/office/drawing/2014/main" id="{CBA9F6CE-1813-4C5C-B13A-CB838CE1429E}"/>
              </a:ext>
            </a:extLst>
          </p:cNvPr>
          <p:cNvSpPr>
            <a:spLocks noGrp="1"/>
          </p:cNvSpPr>
          <p:nvPr>
            <p:ph idx="1"/>
          </p:nvPr>
        </p:nvSpPr>
        <p:spPr/>
        <p:txBody>
          <a:bodyPr/>
          <a:lstStyle/>
          <a:p>
            <a:pPr marL="514350" indent="-514350">
              <a:buAutoNum type="alphaLcParenR"/>
            </a:pPr>
            <a:r>
              <a:rPr lang="sk-SK" dirty="0"/>
              <a:t>3 % </a:t>
            </a:r>
            <a:r>
              <a:rPr lang="sk-SK" dirty="0" err="1"/>
              <a:t>p.a</a:t>
            </a:r>
            <a:r>
              <a:rPr lang="sk-SK" dirty="0"/>
              <a:t>.</a:t>
            </a:r>
          </a:p>
          <a:p>
            <a:pPr marL="514350" indent="-514350">
              <a:buFont typeface="Century Gothic" panose="020B0502020202020204" pitchFamily="34" charset="0"/>
              <a:buAutoNum type="alphaLcParenR"/>
            </a:pPr>
            <a:endParaRPr lang="sk-SK" b="1" dirty="0"/>
          </a:p>
          <a:p>
            <a:pPr marL="514350" indent="-514350">
              <a:buFont typeface="Century Gothic" panose="020B0502020202020204" pitchFamily="34" charset="0"/>
              <a:buAutoNum type="alphaLcParenR"/>
            </a:pPr>
            <a:r>
              <a:rPr lang="sk-SK" b="1" dirty="0"/>
              <a:t>0,5 % </a:t>
            </a:r>
            <a:r>
              <a:rPr lang="sk-SK" b="1" dirty="0" err="1"/>
              <a:t>p.m</a:t>
            </a:r>
            <a:r>
              <a:rPr lang="sk-SK" b="1" dirty="0"/>
              <a:t>. = 6 % </a:t>
            </a:r>
            <a:r>
              <a:rPr lang="sk-SK" b="1" dirty="0" err="1"/>
              <a:t>p.a</a:t>
            </a:r>
            <a:r>
              <a:rPr lang="sk-SK" b="1" dirty="0"/>
              <a:t>.</a:t>
            </a:r>
            <a:r>
              <a:rPr lang="sk-SK" dirty="0"/>
              <a:t> </a:t>
            </a:r>
          </a:p>
          <a:p>
            <a:pPr marL="514350" indent="-514350">
              <a:buAutoNum type="alphaLcParenR"/>
            </a:pPr>
            <a:endParaRPr lang="sk-SK" dirty="0"/>
          </a:p>
          <a:p>
            <a:pPr marL="514350" indent="-514350">
              <a:buAutoNum type="alphaLcParenR"/>
            </a:pPr>
            <a:r>
              <a:rPr lang="sk-SK" dirty="0"/>
              <a:t>2 % </a:t>
            </a:r>
            <a:r>
              <a:rPr lang="sk-SK" dirty="0" err="1"/>
              <a:t>p.s</a:t>
            </a:r>
            <a:r>
              <a:rPr lang="sk-SK" dirty="0"/>
              <a:t>. = 4 % </a:t>
            </a:r>
            <a:r>
              <a:rPr lang="sk-SK" dirty="0" err="1"/>
              <a:t>p.a</a:t>
            </a:r>
            <a:r>
              <a:rPr lang="sk-SK" dirty="0"/>
              <a:t>.</a:t>
            </a:r>
          </a:p>
          <a:p>
            <a:pPr marL="514350" indent="-514350">
              <a:buAutoNum type="alphaLcParenR"/>
            </a:pPr>
            <a:endParaRPr lang="sk-SK" dirty="0"/>
          </a:p>
          <a:p>
            <a:pPr marL="514350" indent="-514350">
              <a:buAutoNum type="alphaLcParenR"/>
            </a:pPr>
            <a:r>
              <a:rPr lang="sk-SK" dirty="0"/>
              <a:t>1% </a:t>
            </a:r>
            <a:r>
              <a:rPr lang="sk-SK" dirty="0" err="1"/>
              <a:t>p.q</a:t>
            </a:r>
            <a:r>
              <a:rPr lang="sk-SK" dirty="0"/>
              <a:t>. = 4 % </a:t>
            </a:r>
            <a:r>
              <a:rPr lang="sk-SK" dirty="0" err="1"/>
              <a:t>p.a</a:t>
            </a:r>
            <a:r>
              <a:rPr lang="sk-SK" dirty="0"/>
              <a:t>.</a:t>
            </a:r>
          </a:p>
        </p:txBody>
      </p:sp>
    </p:spTree>
    <p:extLst>
      <p:ext uri="{BB962C8B-B14F-4D97-AF65-F5344CB8AC3E}">
        <p14:creationId xmlns:p14="http://schemas.microsoft.com/office/powerpoint/2010/main" val="184261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144C26-844F-4D40-A7CD-6F7614188067}"/>
              </a:ext>
            </a:extLst>
          </p:cNvPr>
          <p:cNvSpPr>
            <a:spLocks noGrp="1"/>
          </p:cNvSpPr>
          <p:nvPr>
            <p:ph type="title"/>
          </p:nvPr>
        </p:nvSpPr>
        <p:spPr/>
        <p:txBody>
          <a:bodyPr/>
          <a:lstStyle/>
          <a:p>
            <a:r>
              <a:rPr lang="sk-SK" dirty="0"/>
              <a:t>Úroky</a:t>
            </a:r>
          </a:p>
        </p:txBody>
      </p:sp>
      <p:sp>
        <p:nvSpPr>
          <p:cNvPr id="3" name="Zástupný objekt pre obsah 2">
            <a:extLst>
              <a:ext uri="{FF2B5EF4-FFF2-40B4-BE49-F238E27FC236}">
                <a16:creationId xmlns:a16="http://schemas.microsoft.com/office/drawing/2014/main" id="{CD42EC60-8230-4206-B1C2-C380774365EC}"/>
              </a:ext>
            </a:extLst>
          </p:cNvPr>
          <p:cNvSpPr>
            <a:spLocks noGrp="1"/>
          </p:cNvSpPr>
          <p:nvPr>
            <p:ph idx="1"/>
          </p:nvPr>
        </p:nvSpPr>
        <p:spPr>
          <a:xfrm>
            <a:off x="694509" y="1430711"/>
            <a:ext cx="10959609" cy="4607112"/>
          </a:xfrm>
        </p:spPr>
        <p:txBody>
          <a:bodyPr>
            <a:normAutofit/>
          </a:bodyPr>
          <a:lstStyle/>
          <a:p>
            <a:pPr marL="0" indent="0">
              <a:buNone/>
            </a:pPr>
            <a:endParaRPr lang="sk-SK" sz="3500" dirty="0"/>
          </a:p>
          <a:p>
            <a:pPr marL="0" indent="0">
              <a:buNone/>
            </a:pPr>
            <a:r>
              <a:rPr lang="sk-SK" sz="4000" dirty="0"/>
              <a:t>výnosové úroky                   nákladové úroky</a:t>
            </a:r>
          </a:p>
          <a:p>
            <a:pPr marL="0" indent="0">
              <a:buNone/>
            </a:pPr>
            <a:endParaRPr lang="sk-SK" sz="4000" dirty="0"/>
          </a:p>
          <a:p>
            <a:pPr marL="0" indent="0">
              <a:buNone/>
            </a:pPr>
            <a:endParaRPr lang="sk-SK" sz="4000" dirty="0"/>
          </a:p>
          <a:p>
            <a:pPr marL="0" indent="0">
              <a:buNone/>
            </a:pPr>
            <a:r>
              <a:rPr lang="sk-SK" sz="3000" dirty="0"/>
              <a:t>         z investícií                                               z požičaného 								   kapitálu (dlh)</a:t>
            </a:r>
          </a:p>
          <a:p>
            <a:pPr marL="0" indent="0">
              <a:buNone/>
            </a:pPr>
            <a:endParaRPr lang="sk-SK" sz="4000" dirty="0"/>
          </a:p>
          <a:p>
            <a:pPr marL="0" indent="0">
              <a:buNone/>
            </a:pPr>
            <a:endParaRPr lang="sk-SK" sz="4000" dirty="0"/>
          </a:p>
        </p:txBody>
      </p:sp>
      <p:sp>
        <p:nvSpPr>
          <p:cNvPr id="4" name="Šípka: obojsmerná vodorovná 3">
            <a:extLst>
              <a:ext uri="{FF2B5EF4-FFF2-40B4-BE49-F238E27FC236}">
                <a16:creationId xmlns:a16="http://schemas.microsoft.com/office/drawing/2014/main" id="{C4C3A074-7BC0-49A9-8A2E-E4550542A19B}"/>
              </a:ext>
            </a:extLst>
          </p:cNvPr>
          <p:cNvSpPr/>
          <p:nvPr/>
        </p:nvSpPr>
        <p:spPr>
          <a:xfrm>
            <a:off x="5307106" y="2069447"/>
            <a:ext cx="1577787" cy="5841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Šípka: nadol 4">
            <a:extLst>
              <a:ext uri="{FF2B5EF4-FFF2-40B4-BE49-F238E27FC236}">
                <a16:creationId xmlns:a16="http://schemas.microsoft.com/office/drawing/2014/main" id="{7A3E98CA-004F-4C69-8E99-B9987758F03C}"/>
              </a:ext>
            </a:extLst>
          </p:cNvPr>
          <p:cNvSpPr/>
          <p:nvPr/>
        </p:nvSpPr>
        <p:spPr>
          <a:xfrm>
            <a:off x="2415987" y="3008125"/>
            <a:ext cx="331695" cy="6723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Šípka: nadol 5">
            <a:extLst>
              <a:ext uri="{FF2B5EF4-FFF2-40B4-BE49-F238E27FC236}">
                <a16:creationId xmlns:a16="http://schemas.microsoft.com/office/drawing/2014/main" id="{D665C5F8-F04E-4865-A4D7-458524D98BE1}"/>
              </a:ext>
            </a:extLst>
          </p:cNvPr>
          <p:cNvSpPr/>
          <p:nvPr/>
        </p:nvSpPr>
        <p:spPr>
          <a:xfrm>
            <a:off x="9108141" y="2765611"/>
            <a:ext cx="331695" cy="6723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Zástupný objekt pre obsah 3">
            <a:extLst>
              <a:ext uri="{FF2B5EF4-FFF2-40B4-BE49-F238E27FC236}">
                <a16:creationId xmlns:a16="http://schemas.microsoft.com/office/drawing/2014/main" id="{8201C061-FB18-4A61-B3ED-A59325EB1BC0}"/>
              </a:ext>
            </a:extLst>
          </p:cNvPr>
          <p:cNvPicPr>
            <a:picLocks noChangeAspect="1"/>
          </p:cNvPicPr>
          <p:nvPr/>
        </p:nvPicPr>
        <p:blipFill>
          <a:blip r:embed="rId2"/>
          <a:stretch>
            <a:fillRect/>
          </a:stretch>
        </p:blipFill>
        <p:spPr>
          <a:xfrm>
            <a:off x="4772631" y="3147805"/>
            <a:ext cx="2646736" cy="2113285"/>
          </a:xfrm>
          <a:prstGeom prst="rect">
            <a:avLst/>
          </a:prstGeom>
        </p:spPr>
      </p:pic>
    </p:spTree>
    <p:extLst>
      <p:ext uri="{BB962C8B-B14F-4D97-AF65-F5344CB8AC3E}">
        <p14:creationId xmlns:p14="http://schemas.microsoft.com/office/powerpoint/2010/main" val="403839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745267" y="144315"/>
            <a:ext cx="10899337" cy="1325563"/>
          </a:xfrm>
        </p:spPr>
        <p:txBody>
          <a:bodyPr>
            <a:normAutofit/>
          </a:bodyPr>
          <a:lstStyle/>
          <a:p>
            <a:r>
              <a:rPr lang="sk-SK" sz="4000" dirty="0"/>
              <a:t>Poplatky súvisiace s finančným produktom</a:t>
            </a:r>
          </a:p>
        </p:txBody>
      </p:sp>
      <p:sp>
        <p:nvSpPr>
          <p:cNvPr id="4" name="Nadpis 1">
            <a:extLst>
              <a:ext uri="{FF2B5EF4-FFF2-40B4-BE49-F238E27FC236}">
                <a16:creationId xmlns:a16="http://schemas.microsoft.com/office/drawing/2014/main" id="{8E25D202-14CB-44EF-901D-E69172112527}"/>
              </a:ext>
            </a:extLst>
          </p:cNvPr>
          <p:cNvSpPr txBox="1">
            <a:spLocks/>
          </p:cNvSpPr>
          <p:nvPr/>
        </p:nvSpPr>
        <p:spPr>
          <a:xfrm>
            <a:off x="631371" y="1497870"/>
            <a:ext cx="10899337" cy="43804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endParaRPr lang="sk-SK" sz="2500" b="0" dirty="0"/>
          </a:p>
        </p:txBody>
      </p:sp>
      <p:sp>
        <p:nvSpPr>
          <p:cNvPr id="6" name="Zástupný objekt pre obsah 2">
            <a:extLst>
              <a:ext uri="{FF2B5EF4-FFF2-40B4-BE49-F238E27FC236}">
                <a16:creationId xmlns:a16="http://schemas.microsoft.com/office/drawing/2014/main" id="{D0567E36-54D4-4C8D-BA9D-4A562EBBC211}"/>
              </a:ext>
            </a:extLst>
          </p:cNvPr>
          <p:cNvSpPr>
            <a:spLocks noGrp="1"/>
          </p:cNvSpPr>
          <p:nvPr>
            <p:ph idx="1"/>
          </p:nvPr>
        </p:nvSpPr>
        <p:spPr>
          <a:xfrm>
            <a:off x="694509" y="1752486"/>
            <a:ext cx="7572413" cy="4446701"/>
          </a:xfrm>
        </p:spPr>
        <p:txBody>
          <a:bodyPr>
            <a:normAutofit/>
          </a:bodyPr>
          <a:lstStyle/>
          <a:p>
            <a:r>
              <a:rPr lang="sk-SK" dirty="0"/>
              <a:t>Ide o poplatky za služby, ale aj zmluvné pokuty pri nedodržaní podmienok zo strany klienta. </a:t>
            </a:r>
          </a:p>
          <a:p>
            <a:endParaRPr lang="sk-SK" dirty="0"/>
          </a:p>
          <a:p>
            <a:r>
              <a:rPr lang="sk-SK" dirty="0"/>
              <a:t>Poplatky spojené s bankovým účtom: poplatok za vedenie účtu, za výpis z účtu, za príkaz na úhradu, za trvalý príkaz, za výber v hotovosti, za pohyb na účte, za výber kartou, iné.</a:t>
            </a:r>
          </a:p>
          <a:p>
            <a:pPr marL="0" indent="0">
              <a:buNone/>
            </a:pPr>
            <a:endParaRPr lang="sk-SK" dirty="0"/>
          </a:p>
          <a:p>
            <a:pPr marL="0" indent="0">
              <a:buNone/>
            </a:pPr>
            <a:endParaRPr lang="sk-SK" dirty="0"/>
          </a:p>
          <a:p>
            <a:pPr marL="0" indent="0">
              <a:buNone/>
            </a:pPr>
            <a:endParaRPr lang="sk-SK" dirty="0"/>
          </a:p>
        </p:txBody>
      </p:sp>
      <p:pic>
        <p:nvPicPr>
          <p:cNvPr id="7" name="Obrázok 6">
            <a:extLst>
              <a:ext uri="{FF2B5EF4-FFF2-40B4-BE49-F238E27FC236}">
                <a16:creationId xmlns:a16="http://schemas.microsoft.com/office/drawing/2014/main" id="{5F55BE09-BCF5-4D79-A9D4-C42284193B57}"/>
              </a:ext>
            </a:extLst>
          </p:cNvPr>
          <p:cNvPicPr>
            <a:picLocks noChangeAspect="1"/>
          </p:cNvPicPr>
          <p:nvPr/>
        </p:nvPicPr>
        <p:blipFill>
          <a:blip r:embed="rId2"/>
          <a:stretch>
            <a:fillRect/>
          </a:stretch>
        </p:blipFill>
        <p:spPr>
          <a:xfrm>
            <a:off x="8901000" y="1752487"/>
            <a:ext cx="2857500" cy="2857500"/>
          </a:xfrm>
          <a:prstGeom prst="rect">
            <a:avLst/>
          </a:prstGeom>
        </p:spPr>
      </p:pic>
      <p:sp>
        <p:nvSpPr>
          <p:cNvPr id="8" name="Obdĺžnik 7">
            <a:extLst>
              <a:ext uri="{FF2B5EF4-FFF2-40B4-BE49-F238E27FC236}">
                <a16:creationId xmlns:a16="http://schemas.microsoft.com/office/drawing/2014/main" id="{729ADC21-9E06-4A2D-9C4B-A516982D39B7}"/>
              </a:ext>
            </a:extLst>
          </p:cNvPr>
          <p:cNvSpPr/>
          <p:nvPr/>
        </p:nvSpPr>
        <p:spPr>
          <a:xfrm>
            <a:off x="8900999" y="5142609"/>
            <a:ext cx="2946747" cy="707886"/>
          </a:xfrm>
          <a:prstGeom prst="rect">
            <a:avLst/>
          </a:prstGeom>
        </p:spPr>
        <p:txBody>
          <a:bodyPr wrap="square">
            <a:spAutoFit/>
          </a:bodyPr>
          <a:lstStyle/>
          <a:p>
            <a:r>
              <a:rPr lang="sk-SK" sz="1000" dirty="0"/>
              <a:t>https://podmaz.sk/podcast/zlata-minca-podcasty-financnej-gramotnosti/4717390168-su-poplatky-ferove-vstupny-poplatok-pri-investovani</a:t>
            </a:r>
          </a:p>
        </p:txBody>
      </p:sp>
    </p:spTree>
    <p:extLst>
      <p:ext uri="{BB962C8B-B14F-4D97-AF65-F5344CB8AC3E}">
        <p14:creationId xmlns:p14="http://schemas.microsoft.com/office/powerpoint/2010/main" val="200053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402315-1B14-490A-9E26-6FF0F7A0B06A}"/>
              </a:ext>
            </a:extLst>
          </p:cNvPr>
          <p:cNvSpPr>
            <a:spLocks noGrp="1"/>
          </p:cNvSpPr>
          <p:nvPr>
            <p:ph type="title"/>
          </p:nvPr>
        </p:nvSpPr>
        <p:spPr/>
        <p:txBody>
          <a:bodyPr/>
          <a:lstStyle/>
          <a:p>
            <a:r>
              <a:rPr lang="sk-SK" dirty="0"/>
              <a:t>Čo je RPMN?</a:t>
            </a:r>
          </a:p>
        </p:txBody>
      </p:sp>
      <p:sp>
        <p:nvSpPr>
          <p:cNvPr id="3" name="Zástupný objekt pre obsah 2">
            <a:extLst>
              <a:ext uri="{FF2B5EF4-FFF2-40B4-BE49-F238E27FC236}">
                <a16:creationId xmlns:a16="http://schemas.microsoft.com/office/drawing/2014/main" id="{4236E5E5-B7D3-4F1F-BD4B-08B9253B3A26}"/>
              </a:ext>
            </a:extLst>
          </p:cNvPr>
          <p:cNvSpPr>
            <a:spLocks noGrp="1"/>
          </p:cNvSpPr>
          <p:nvPr>
            <p:ph idx="1"/>
          </p:nvPr>
        </p:nvSpPr>
        <p:spPr>
          <a:xfrm>
            <a:off x="694509" y="1805174"/>
            <a:ext cx="10090032" cy="4081091"/>
          </a:xfrm>
        </p:spPr>
        <p:txBody>
          <a:bodyPr>
            <a:normAutofit fontScale="92500" lnSpcReduction="10000"/>
          </a:bodyPr>
          <a:lstStyle/>
          <a:p>
            <a:r>
              <a:rPr lang="sk-SK" dirty="0"/>
              <a:t>Ročná percentuálna miera nákladov</a:t>
            </a:r>
          </a:p>
          <a:p>
            <a:endParaRPr lang="sk-SK" dirty="0"/>
          </a:p>
          <a:p>
            <a:r>
              <a:rPr lang="sk-SK" dirty="0"/>
              <a:t>Zohľadňuje okrem istiny a úrokov aj ďalšie poplatky (všetky reálne náklady súvisiace s </a:t>
            </a:r>
            <a:r>
              <a:rPr lang="sk-SK" dirty="0" err="1"/>
              <a:t>pôzičkou</a:t>
            </a:r>
            <a:r>
              <a:rPr lang="sk-SK" dirty="0"/>
              <a:t>/úverom)</a:t>
            </a:r>
          </a:p>
          <a:p>
            <a:endParaRPr lang="sk-SK" dirty="0"/>
          </a:p>
          <a:p>
            <a:r>
              <a:rPr lang="sk-SK" dirty="0"/>
              <a:t>Na rozdiel od úrokovej sadzby sú veritelia povinní RPMN vždy uvádzať ročnú (% ročne – toľko % navyše zaplatíte ročne zo sumy, ktorú ste si požičali).</a:t>
            </a:r>
          </a:p>
          <a:p>
            <a:endParaRPr lang="sk-SK" dirty="0"/>
          </a:p>
          <a:p>
            <a:r>
              <a:rPr lang="sk-SK" dirty="0"/>
              <a:t>Čím nižšie RPMN, tým lepšie pre dlžníka</a:t>
            </a:r>
          </a:p>
        </p:txBody>
      </p:sp>
      <p:pic>
        <p:nvPicPr>
          <p:cNvPr id="5" name="Obrázok 4">
            <a:extLst>
              <a:ext uri="{FF2B5EF4-FFF2-40B4-BE49-F238E27FC236}">
                <a16:creationId xmlns:a16="http://schemas.microsoft.com/office/drawing/2014/main" id="{E1469741-45F3-42C9-8B10-FC2E96201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562" y="649940"/>
            <a:ext cx="3290329" cy="1815354"/>
          </a:xfrm>
          <a:prstGeom prst="rect">
            <a:avLst/>
          </a:prstGeom>
        </p:spPr>
      </p:pic>
    </p:spTree>
    <p:extLst>
      <p:ext uri="{BB962C8B-B14F-4D97-AF65-F5344CB8AC3E}">
        <p14:creationId xmlns:p14="http://schemas.microsoft.com/office/powerpoint/2010/main" val="3843223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ázok 17">
            <a:extLst>
              <a:ext uri="{FF2B5EF4-FFF2-40B4-BE49-F238E27FC236}">
                <a16:creationId xmlns:a16="http://schemas.microsoft.com/office/drawing/2014/main" id="{A68ACE75-6B0B-4925-AB3D-AA64B59F1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33083"/>
            <a:ext cx="10730753" cy="4914217"/>
          </a:xfrm>
          <a:prstGeom prst="rect">
            <a:avLst/>
          </a:prstGeom>
        </p:spPr>
      </p:pic>
      <p:sp>
        <p:nvSpPr>
          <p:cNvPr id="19" name="BlokTextu 18">
            <a:extLst>
              <a:ext uri="{FF2B5EF4-FFF2-40B4-BE49-F238E27FC236}">
                <a16:creationId xmlns:a16="http://schemas.microsoft.com/office/drawing/2014/main" id="{8C764F23-44F6-4B96-8C00-FF3B18A4A554}"/>
              </a:ext>
            </a:extLst>
          </p:cNvPr>
          <p:cNvSpPr txBox="1"/>
          <p:nvPr/>
        </p:nvSpPr>
        <p:spPr>
          <a:xfrm flipH="1">
            <a:off x="761999" y="5585012"/>
            <a:ext cx="10730754" cy="461665"/>
          </a:xfrm>
          <a:prstGeom prst="rect">
            <a:avLst/>
          </a:prstGeom>
          <a:noFill/>
        </p:spPr>
        <p:txBody>
          <a:bodyPr wrap="square" rtlCol="0">
            <a:spAutoFit/>
          </a:bodyPr>
          <a:lstStyle/>
          <a:p>
            <a:pPr algn="ctr"/>
            <a:r>
              <a:rPr lang="sk-SK" sz="2400" dirty="0"/>
              <a:t>„Nízky úrok ešte neznamená výhodnú pôžičku“</a:t>
            </a:r>
          </a:p>
        </p:txBody>
      </p:sp>
    </p:spTree>
    <p:extLst>
      <p:ext uri="{BB962C8B-B14F-4D97-AF65-F5344CB8AC3E}">
        <p14:creationId xmlns:p14="http://schemas.microsoft.com/office/powerpoint/2010/main" val="2393539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793103" y="1586752"/>
            <a:ext cx="4544007" cy="4208397"/>
          </a:xfrm>
        </p:spPr>
        <p:txBody>
          <a:bodyPr>
            <a:normAutofit fontScale="90000"/>
          </a:bodyPr>
          <a:lstStyle/>
          <a:p>
            <a:br>
              <a:rPr lang="sk-SK" sz="2800" b="0" dirty="0"/>
            </a:br>
            <a:r>
              <a:rPr lang="sk-SK" sz="2800" b="0" dirty="0"/>
              <a:t>Pri každej investícii je potrebné nájsť rovnováhu medzi </a:t>
            </a:r>
            <a:br>
              <a:rPr lang="sk-SK" sz="2800" b="0" dirty="0"/>
            </a:br>
            <a:br>
              <a:rPr lang="sk-SK" sz="2800" b="0" dirty="0"/>
            </a:br>
            <a:r>
              <a:rPr lang="sk-SK" sz="3000" dirty="0">
                <a:solidFill>
                  <a:srgbClr val="FF0000"/>
                </a:solidFill>
              </a:rPr>
              <a:t>riziko</a:t>
            </a:r>
            <a:r>
              <a:rPr lang="sk-SK" sz="3000" b="0" dirty="0"/>
              <a:t> </a:t>
            </a:r>
            <a:br>
              <a:rPr lang="sk-SK" sz="3000" b="0" dirty="0"/>
            </a:br>
            <a:r>
              <a:rPr lang="sk-SK" sz="3000" b="0" dirty="0"/>
              <a:t>                    </a:t>
            </a:r>
            <a:r>
              <a:rPr lang="sk-SK" sz="3000" dirty="0">
                <a:solidFill>
                  <a:srgbClr val="0070C0"/>
                </a:solidFill>
              </a:rPr>
              <a:t>likvidita</a:t>
            </a:r>
            <a:r>
              <a:rPr lang="sk-SK" sz="3000" b="0" dirty="0"/>
              <a:t> </a:t>
            </a:r>
            <a:br>
              <a:rPr lang="sk-SK" sz="3000" b="0" dirty="0"/>
            </a:br>
            <a:r>
              <a:rPr lang="sk-SK" sz="3000" dirty="0">
                <a:solidFill>
                  <a:srgbClr val="00B050"/>
                </a:solidFill>
              </a:rPr>
              <a:t>výnos</a:t>
            </a:r>
            <a:r>
              <a:rPr lang="sk-SK" sz="3000" b="0" dirty="0"/>
              <a:t> </a:t>
            </a:r>
            <a:br>
              <a:rPr lang="sk-SK" sz="2800" b="0" dirty="0"/>
            </a:br>
            <a:br>
              <a:rPr lang="sk-SK" sz="2800" b="0" dirty="0"/>
            </a:br>
            <a:br>
              <a:rPr lang="sk-SK" sz="2800" b="0" dirty="0"/>
            </a:br>
            <a:endParaRPr lang="sk-SK" sz="2800" b="0" dirty="0"/>
          </a:p>
        </p:txBody>
      </p:sp>
      <p:sp>
        <p:nvSpPr>
          <p:cNvPr id="8" name="Obdĺžnik 7">
            <a:extLst>
              <a:ext uri="{FF2B5EF4-FFF2-40B4-BE49-F238E27FC236}">
                <a16:creationId xmlns:a16="http://schemas.microsoft.com/office/drawing/2014/main" id="{43BF82FA-985F-43B5-B08F-14DA5A5F3CD6}"/>
              </a:ext>
            </a:extLst>
          </p:cNvPr>
          <p:cNvSpPr/>
          <p:nvPr/>
        </p:nvSpPr>
        <p:spPr>
          <a:xfrm>
            <a:off x="7130764" y="5805098"/>
            <a:ext cx="4828153" cy="276999"/>
          </a:xfrm>
          <a:prstGeom prst="rect">
            <a:avLst/>
          </a:prstGeom>
        </p:spPr>
        <p:txBody>
          <a:bodyPr wrap="square">
            <a:spAutoFit/>
          </a:bodyPr>
          <a:lstStyle/>
          <a:p>
            <a:r>
              <a:rPr lang="sk-SK" sz="1200" dirty="0"/>
              <a:t>https://www.bluenumbers.sk/zaklady-investovania-v-praxi/</a:t>
            </a:r>
          </a:p>
        </p:txBody>
      </p:sp>
      <p:sp>
        <p:nvSpPr>
          <p:cNvPr id="5" name="Nadpis 1">
            <a:extLst>
              <a:ext uri="{FF2B5EF4-FFF2-40B4-BE49-F238E27FC236}">
                <a16:creationId xmlns:a16="http://schemas.microsoft.com/office/drawing/2014/main" id="{2A3A79A9-FA25-4BDC-8B0B-BF6403D330C2}"/>
              </a:ext>
            </a:extLst>
          </p:cNvPr>
          <p:cNvSpPr txBox="1">
            <a:spLocks/>
          </p:cNvSpPr>
          <p:nvPr/>
        </p:nvSpPr>
        <p:spPr>
          <a:xfrm>
            <a:off x="304800" y="365125"/>
            <a:ext cx="11654117" cy="847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k-SK" sz="4000" dirty="0"/>
              <a:t>Zhodnotenie výhodnosti finančného produktu</a:t>
            </a:r>
          </a:p>
        </p:txBody>
      </p:sp>
      <p:pic>
        <p:nvPicPr>
          <p:cNvPr id="9" name="Zástupný objekt pre obsah 8">
            <a:extLst>
              <a:ext uri="{FF2B5EF4-FFF2-40B4-BE49-F238E27FC236}">
                <a16:creationId xmlns:a16="http://schemas.microsoft.com/office/drawing/2014/main" id="{77FDCB26-C5CF-4436-8B72-EEAB136C73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1361429"/>
            <a:ext cx="6055805" cy="4433720"/>
          </a:xfrm>
        </p:spPr>
      </p:pic>
    </p:spTree>
    <p:extLst>
      <p:ext uri="{BB962C8B-B14F-4D97-AF65-F5344CB8AC3E}">
        <p14:creationId xmlns:p14="http://schemas.microsoft.com/office/powerpoint/2010/main" val="338946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2534646" y="1150161"/>
            <a:ext cx="7122707" cy="1317522"/>
          </a:xfrm>
        </p:spPr>
        <p:txBody>
          <a:bodyPr>
            <a:normAutofit/>
          </a:bodyPr>
          <a:lstStyle/>
          <a:p>
            <a:pPr algn="ctr"/>
            <a:r>
              <a:rPr lang="sk-SK" sz="1800" dirty="0"/>
              <a:t>Podpora rozvoja kľúčových kompetencií žiakov stredných škôl v digitalizovanom školskom prostredí</a:t>
            </a:r>
            <a:br>
              <a:rPr lang="sk-SK" sz="1800" dirty="0"/>
            </a:br>
            <a:endParaRPr lang="sk-SK" sz="1800" dirty="0">
              <a:latin typeface="+mn-lt"/>
              <a:ea typeface="+mn-ea"/>
              <a:cs typeface="+mn-cs"/>
            </a:endParaRPr>
          </a:p>
        </p:txBody>
      </p:sp>
      <p:pic>
        <p:nvPicPr>
          <p:cNvPr id="3" name="Obrázok 2">
            <a:extLst>
              <a:ext uri="{FF2B5EF4-FFF2-40B4-BE49-F238E27FC236}">
                <a16:creationId xmlns:a16="http://schemas.microsoft.com/office/drawing/2014/main" id="{7B867AF8-86F3-4A23-9495-F2658A432057}"/>
              </a:ext>
            </a:extLst>
          </p:cNvPr>
          <p:cNvPicPr>
            <a:picLocks noChangeAspect="1"/>
          </p:cNvPicPr>
          <p:nvPr/>
        </p:nvPicPr>
        <p:blipFill>
          <a:blip r:embed="rId3"/>
          <a:stretch>
            <a:fillRect/>
          </a:stretch>
        </p:blipFill>
        <p:spPr>
          <a:xfrm>
            <a:off x="2534646" y="2653226"/>
            <a:ext cx="2847079" cy="670618"/>
          </a:xfrm>
          <a:prstGeom prst="rect">
            <a:avLst/>
          </a:prstGeom>
        </p:spPr>
      </p:pic>
      <p:pic>
        <p:nvPicPr>
          <p:cNvPr id="4" name="Obrázok 3">
            <a:extLst>
              <a:ext uri="{FF2B5EF4-FFF2-40B4-BE49-F238E27FC236}">
                <a16:creationId xmlns:a16="http://schemas.microsoft.com/office/drawing/2014/main" id="{D4BF88C5-E7A1-4FF9-821E-0F6B12C169E0}"/>
              </a:ext>
            </a:extLst>
          </p:cNvPr>
          <p:cNvPicPr>
            <a:picLocks noChangeAspect="1"/>
          </p:cNvPicPr>
          <p:nvPr/>
        </p:nvPicPr>
        <p:blipFill>
          <a:blip r:embed="rId4"/>
          <a:stretch>
            <a:fillRect/>
          </a:stretch>
        </p:blipFill>
        <p:spPr>
          <a:xfrm>
            <a:off x="5539151" y="2677995"/>
            <a:ext cx="2542252" cy="560881"/>
          </a:xfrm>
          <a:prstGeom prst="rect">
            <a:avLst/>
          </a:prstGeom>
        </p:spPr>
      </p:pic>
      <p:pic>
        <p:nvPicPr>
          <p:cNvPr id="5" name="Obrázok 4">
            <a:extLst>
              <a:ext uri="{FF2B5EF4-FFF2-40B4-BE49-F238E27FC236}">
                <a16:creationId xmlns:a16="http://schemas.microsoft.com/office/drawing/2014/main" id="{864F8F51-0B4D-473B-838F-D5B2AB748663}"/>
              </a:ext>
            </a:extLst>
          </p:cNvPr>
          <p:cNvPicPr>
            <a:picLocks noChangeAspect="1"/>
          </p:cNvPicPr>
          <p:nvPr/>
        </p:nvPicPr>
        <p:blipFill>
          <a:blip r:embed="rId5"/>
          <a:stretch>
            <a:fillRect/>
          </a:stretch>
        </p:blipFill>
        <p:spPr>
          <a:xfrm>
            <a:off x="8238829" y="2653226"/>
            <a:ext cx="1639966" cy="560881"/>
          </a:xfrm>
          <a:prstGeom prst="rect">
            <a:avLst/>
          </a:prstGeom>
        </p:spPr>
      </p:pic>
      <p:sp>
        <p:nvSpPr>
          <p:cNvPr id="8" name="Obdĺžnik 7">
            <a:extLst>
              <a:ext uri="{FF2B5EF4-FFF2-40B4-BE49-F238E27FC236}">
                <a16:creationId xmlns:a16="http://schemas.microsoft.com/office/drawing/2014/main" id="{B050EB06-8DB9-4501-9AD3-28BF67AF31C8}"/>
              </a:ext>
            </a:extLst>
          </p:cNvPr>
          <p:cNvSpPr/>
          <p:nvPr/>
        </p:nvSpPr>
        <p:spPr>
          <a:xfrm>
            <a:off x="2756088" y="4038689"/>
            <a:ext cx="7122707" cy="1569660"/>
          </a:xfrm>
          <a:prstGeom prst="rect">
            <a:avLst/>
          </a:prstGeom>
        </p:spPr>
        <p:txBody>
          <a:bodyPr wrap="square">
            <a:spAutoFit/>
          </a:bodyPr>
          <a:lstStyle/>
          <a:p>
            <a:pPr algn="ctr"/>
            <a:r>
              <a:rPr lang="en-US" sz="3200" b="1" dirty="0"/>
              <a:t>SPOZNAJ SVET EKONÓMIE A FINANCIÍ A UROB </a:t>
            </a:r>
            <a:endParaRPr lang="sk-SK" sz="3200" b="1" dirty="0"/>
          </a:p>
          <a:p>
            <a:pPr algn="ctr"/>
            <a:r>
              <a:rPr lang="en-US" sz="3200" b="1" dirty="0"/>
              <a:t>V</a:t>
            </a:r>
            <a:r>
              <a:rPr lang="sk-SK" sz="3200" b="1" dirty="0"/>
              <a:t> </a:t>
            </a:r>
            <a:r>
              <a:rPr lang="en-US" sz="3200" b="1" dirty="0"/>
              <a:t>NICH SVOJE PRVÉ ROZHODNUTIA</a:t>
            </a:r>
          </a:p>
        </p:txBody>
      </p:sp>
    </p:spTree>
    <p:extLst>
      <p:ext uri="{BB962C8B-B14F-4D97-AF65-F5344CB8AC3E}">
        <p14:creationId xmlns:p14="http://schemas.microsoft.com/office/powerpoint/2010/main" val="316468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793102" y="401216"/>
            <a:ext cx="10412963" cy="4895679"/>
          </a:xfrm>
        </p:spPr>
        <p:txBody>
          <a:bodyPr>
            <a:normAutofit/>
          </a:bodyPr>
          <a:lstStyle/>
          <a:p>
            <a:r>
              <a:rPr lang="sk-SK" sz="2800" b="0" dirty="0"/>
              <a:t>Všetky tieto poznatky Vám pomôžu preveriť odporúčania, ktoré dostane od finančných poradcov, či pracovníkov finančných inštitúcii.</a:t>
            </a:r>
            <a:br>
              <a:rPr lang="sk-SK" sz="2800" b="0" dirty="0"/>
            </a:br>
            <a:br>
              <a:rPr lang="sk-SK" sz="2800" b="0" dirty="0"/>
            </a:br>
            <a:r>
              <a:rPr lang="sk-SK" sz="2800" b="0" dirty="0"/>
              <a:t>Vďaka nim nielen dokážete rozoznať vhodné od nevhodného návrhu, ale aj ušetriť, resp. zarobiť peniaze.</a:t>
            </a:r>
          </a:p>
        </p:txBody>
      </p:sp>
    </p:spTree>
    <p:extLst>
      <p:ext uri="{BB962C8B-B14F-4D97-AF65-F5344CB8AC3E}">
        <p14:creationId xmlns:p14="http://schemas.microsoft.com/office/powerpoint/2010/main" val="3253916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838200" y="2632837"/>
            <a:ext cx="10515600" cy="1325563"/>
          </a:xfrm>
        </p:spPr>
        <p:txBody>
          <a:bodyPr/>
          <a:lstStyle/>
          <a:p>
            <a:pPr algn="ctr"/>
            <a:r>
              <a:rPr lang="sk-SK" dirty="0"/>
              <a:t>Poďme si to vyskúšať!</a:t>
            </a:r>
          </a:p>
        </p:txBody>
      </p:sp>
    </p:spTree>
    <p:extLst>
      <p:ext uri="{BB962C8B-B14F-4D97-AF65-F5344CB8AC3E}">
        <p14:creationId xmlns:p14="http://schemas.microsoft.com/office/powerpoint/2010/main" val="2325672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BA6222A3-D3B8-491A-A046-7B9AD6282061}"/>
              </a:ext>
            </a:extLst>
          </p:cNvPr>
          <p:cNvPicPr>
            <a:picLocks noChangeAspect="1"/>
          </p:cNvPicPr>
          <p:nvPr/>
        </p:nvPicPr>
        <p:blipFill>
          <a:blip r:embed="rId2"/>
          <a:stretch>
            <a:fillRect/>
          </a:stretch>
        </p:blipFill>
        <p:spPr>
          <a:xfrm>
            <a:off x="461504" y="2055813"/>
            <a:ext cx="2663656" cy="3350511"/>
          </a:xfrm>
          <a:prstGeom prst="rect">
            <a:avLst/>
          </a:prstGeom>
        </p:spPr>
      </p:pic>
      <p:pic>
        <p:nvPicPr>
          <p:cNvPr id="7" name="Obrázok 6">
            <a:extLst>
              <a:ext uri="{FF2B5EF4-FFF2-40B4-BE49-F238E27FC236}">
                <a16:creationId xmlns:a16="http://schemas.microsoft.com/office/drawing/2014/main" id="{E8CAB195-F70D-46F0-BE33-4EE77690596B}"/>
              </a:ext>
            </a:extLst>
          </p:cNvPr>
          <p:cNvPicPr>
            <a:picLocks noChangeAspect="1"/>
          </p:cNvPicPr>
          <p:nvPr/>
        </p:nvPicPr>
        <p:blipFill>
          <a:blip r:embed="rId3"/>
          <a:stretch>
            <a:fillRect/>
          </a:stretch>
        </p:blipFill>
        <p:spPr>
          <a:xfrm>
            <a:off x="3201189" y="3240927"/>
            <a:ext cx="1808106" cy="2165397"/>
          </a:xfrm>
          <a:prstGeom prst="rect">
            <a:avLst/>
          </a:prstGeom>
        </p:spPr>
      </p:pic>
      <p:pic>
        <p:nvPicPr>
          <p:cNvPr id="8" name="Obrázok 7">
            <a:extLst>
              <a:ext uri="{FF2B5EF4-FFF2-40B4-BE49-F238E27FC236}">
                <a16:creationId xmlns:a16="http://schemas.microsoft.com/office/drawing/2014/main" id="{AD285E76-1624-4560-BA88-303F2A5C3EB8}"/>
              </a:ext>
            </a:extLst>
          </p:cNvPr>
          <p:cNvPicPr>
            <a:picLocks noChangeAspect="1"/>
          </p:cNvPicPr>
          <p:nvPr/>
        </p:nvPicPr>
        <p:blipFill rotWithShape="1">
          <a:blip r:embed="rId4"/>
          <a:srcRect t="1815" b="-1996"/>
          <a:stretch/>
        </p:blipFill>
        <p:spPr>
          <a:xfrm>
            <a:off x="7894652" y="3731068"/>
            <a:ext cx="1286654" cy="2232000"/>
          </a:xfrm>
          <a:prstGeom prst="rect">
            <a:avLst/>
          </a:prstGeom>
        </p:spPr>
      </p:pic>
      <p:pic>
        <p:nvPicPr>
          <p:cNvPr id="9" name="Obrázok 8">
            <a:extLst>
              <a:ext uri="{FF2B5EF4-FFF2-40B4-BE49-F238E27FC236}">
                <a16:creationId xmlns:a16="http://schemas.microsoft.com/office/drawing/2014/main" id="{7E789CC9-E9A7-4EFB-8A56-F9583D2769D5}"/>
              </a:ext>
            </a:extLst>
          </p:cNvPr>
          <p:cNvPicPr>
            <a:picLocks noChangeAspect="1"/>
          </p:cNvPicPr>
          <p:nvPr/>
        </p:nvPicPr>
        <p:blipFill rotWithShape="1">
          <a:blip r:embed="rId5"/>
          <a:srcRect t="1446" b="-1446"/>
          <a:stretch/>
        </p:blipFill>
        <p:spPr>
          <a:xfrm>
            <a:off x="9721219" y="3731068"/>
            <a:ext cx="1386913" cy="2232000"/>
          </a:xfrm>
          <a:prstGeom prst="rect">
            <a:avLst/>
          </a:prstGeom>
          <a:ln w="76200">
            <a:solidFill>
              <a:srgbClr val="FF0000"/>
            </a:solidFill>
          </a:ln>
        </p:spPr>
      </p:pic>
      <p:pic>
        <p:nvPicPr>
          <p:cNvPr id="3" name="Obrázok 2">
            <a:extLst>
              <a:ext uri="{FF2B5EF4-FFF2-40B4-BE49-F238E27FC236}">
                <a16:creationId xmlns:a16="http://schemas.microsoft.com/office/drawing/2014/main" id="{4ABFF521-79E5-462F-9F99-6CEFCFE61C4E}"/>
              </a:ext>
            </a:extLst>
          </p:cNvPr>
          <p:cNvPicPr>
            <a:picLocks noChangeAspect="1"/>
          </p:cNvPicPr>
          <p:nvPr/>
        </p:nvPicPr>
        <p:blipFill>
          <a:blip r:embed="rId6"/>
          <a:stretch>
            <a:fillRect/>
          </a:stretch>
        </p:blipFill>
        <p:spPr>
          <a:xfrm>
            <a:off x="5076654" y="1913600"/>
            <a:ext cx="2278085" cy="3587537"/>
          </a:xfrm>
          <a:prstGeom prst="rect">
            <a:avLst/>
          </a:prstGeom>
        </p:spPr>
      </p:pic>
      <p:sp>
        <p:nvSpPr>
          <p:cNvPr id="13" name="Zástupný objekt pre obsah 4">
            <a:extLst>
              <a:ext uri="{FF2B5EF4-FFF2-40B4-BE49-F238E27FC236}">
                <a16:creationId xmlns:a16="http://schemas.microsoft.com/office/drawing/2014/main" id="{8D3CFBB4-3796-4171-92BB-844A9E84C733}"/>
              </a:ext>
            </a:extLst>
          </p:cNvPr>
          <p:cNvSpPr>
            <a:spLocks noGrp="1"/>
          </p:cNvSpPr>
          <p:nvPr>
            <p:ph idx="1"/>
          </p:nvPr>
        </p:nvSpPr>
        <p:spPr>
          <a:xfrm>
            <a:off x="8218265" y="6478318"/>
            <a:ext cx="3870325" cy="344488"/>
          </a:xfrm>
        </p:spPr>
        <p:txBody>
          <a:bodyPr>
            <a:normAutofit/>
          </a:bodyPr>
          <a:lstStyle/>
          <a:p>
            <a:pPr marL="0" indent="0" algn="r">
              <a:buNone/>
            </a:pPr>
            <a:r>
              <a:rPr lang="sk-SK" sz="1600" dirty="0"/>
              <a:t>Zdroj: freepik.com</a:t>
            </a:r>
          </a:p>
        </p:txBody>
      </p:sp>
      <p:sp>
        <p:nvSpPr>
          <p:cNvPr id="10" name="Nadpis 1">
            <a:extLst>
              <a:ext uri="{FF2B5EF4-FFF2-40B4-BE49-F238E27FC236}">
                <a16:creationId xmlns:a16="http://schemas.microsoft.com/office/drawing/2014/main" id="{77E28F17-9C71-4B15-86AE-8FF8C75CE1B4}"/>
              </a:ext>
            </a:extLst>
          </p:cNvPr>
          <p:cNvSpPr txBox="1">
            <a:spLocks/>
          </p:cNvSpPr>
          <p:nvPr/>
        </p:nvSpPr>
        <p:spPr>
          <a:xfrm>
            <a:off x="694509"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k-SK"/>
              <a:t>Rodina Národohospodárska</a:t>
            </a:r>
            <a:endParaRPr lang="sk-SK" dirty="0"/>
          </a:p>
        </p:txBody>
      </p:sp>
    </p:spTree>
    <p:extLst>
      <p:ext uri="{BB962C8B-B14F-4D97-AF65-F5344CB8AC3E}">
        <p14:creationId xmlns:p14="http://schemas.microsoft.com/office/powerpoint/2010/main" val="2827592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365125"/>
            <a:ext cx="10515600" cy="735887"/>
          </a:xfrm>
        </p:spPr>
        <p:txBody>
          <a:bodyPr/>
          <a:lstStyle/>
          <a:p>
            <a:pPr algn="ctr"/>
            <a:r>
              <a:rPr lang="sk-SK" dirty="0"/>
              <a:t>Prípadová štúdia 1</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1455576"/>
            <a:ext cx="10515600" cy="4743612"/>
          </a:xfrm>
        </p:spPr>
        <p:txBody>
          <a:bodyPr>
            <a:normAutofit/>
          </a:bodyPr>
          <a:lstStyle/>
          <a:p>
            <a:pPr marL="0" indent="0">
              <a:buNone/>
            </a:pPr>
            <a:r>
              <a:rPr lang="sk-SK" dirty="0"/>
              <a:t>Zuzanin brat Martin práve ukončil vysokoškolské vzdelanie. Okrem iných zmien musí tiež zmeniť svoj bankový účet. Využíval totiž bezplatný študentský bankový účet. Musí sa rozhodnúť, v ktorej banke si otvoriť bežný účet. </a:t>
            </a:r>
          </a:p>
          <a:p>
            <a:endParaRPr lang="sk-SK" dirty="0"/>
          </a:p>
        </p:txBody>
      </p:sp>
      <p:pic>
        <p:nvPicPr>
          <p:cNvPr id="5" name="Obrázok 4">
            <a:extLst>
              <a:ext uri="{FF2B5EF4-FFF2-40B4-BE49-F238E27FC236}">
                <a16:creationId xmlns:a16="http://schemas.microsoft.com/office/drawing/2014/main" id="{E74AE27A-BBB5-4B0F-B287-4A01F09D881A}"/>
              </a:ext>
            </a:extLst>
          </p:cNvPr>
          <p:cNvPicPr>
            <a:picLocks noChangeAspect="1"/>
          </p:cNvPicPr>
          <p:nvPr/>
        </p:nvPicPr>
        <p:blipFill>
          <a:blip r:embed="rId2"/>
          <a:stretch>
            <a:fillRect/>
          </a:stretch>
        </p:blipFill>
        <p:spPr>
          <a:xfrm>
            <a:off x="3657600" y="3779644"/>
            <a:ext cx="4301412" cy="2419544"/>
          </a:xfrm>
          <a:prstGeom prst="rect">
            <a:avLst/>
          </a:prstGeom>
        </p:spPr>
      </p:pic>
    </p:spTree>
    <p:extLst>
      <p:ext uri="{BB962C8B-B14F-4D97-AF65-F5344CB8AC3E}">
        <p14:creationId xmlns:p14="http://schemas.microsoft.com/office/powerpoint/2010/main" val="3734296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pPr algn="ctr"/>
            <a:r>
              <a:rPr lang="sk-SK" dirty="0"/>
              <a:t>Prípadová štúdia 1 - pokračovanie </a:t>
            </a:r>
            <a:endParaRPr lang="sk-SK" sz="3000" dirty="0"/>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p:txBody>
          <a:bodyPr>
            <a:normAutofit/>
          </a:bodyPr>
          <a:lstStyle/>
          <a:p>
            <a:r>
              <a:rPr lang="sk-SK" dirty="0"/>
              <a:t>Najradšej využíva mobile banking, pretože je to rýchly a ľahko dostupný spôsob posielania platieb. Niektoré miesta, ktoré navštevujte, však neumožňujú platby kartou a preto si približne 3-krát mesačne chce vyberať hotovosť z bankomatu. </a:t>
            </a:r>
          </a:p>
          <a:p>
            <a:endParaRPr lang="sk-SK" dirty="0"/>
          </a:p>
          <a:p>
            <a:r>
              <a:rPr lang="sk-SK" dirty="0"/>
              <a:t>Oslovil tri banky, ktoré mu ponúkli bežné účty s týmito podmienkami:</a:t>
            </a:r>
          </a:p>
        </p:txBody>
      </p:sp>
    </p:spTree>
    <p:extLst>
      <p:ext uri="{BB962C8B-B14F-4D97-AF65-F5344CB8AC3E}">
        <p14:creationId xmlns:p14="http://schemas.microsoft.com/office/powerpoint/2010/main" val="1920537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ľka 4">
            <a:extLst>
              <a:ext uri="{FF2B5EF4-FFF2-40B4-BE49-F238E27FC236}">
                <a16:creationId xmlns:a16="http://schemas.microsoft.com/office/drawing/2014/main" id="{43A53030-EDF1-4F9A-973B-77F2BCE9EC5F}"/>
              </a:ext>
            </a:extLst>
          </p:cNvPr>
          <p:cNvGraphicFramePr>
            <a:graphicFrameLocks noGrp="1"/>
          </p:cNvGraphicFramePr>
          <p:nvPr>
            <p:extLst>
              <p:ext uri="{D42A27DB-BD31-4B8C-83A1-F6EECF244321}">
                <p14:modId xmlns:p14="http://schemas.microsoft.com/office/powerpoint/2010/main" val="3991918103"/>
              </p:ext>
            </p:extLst>
          </p:nvPr>
        </p:nvGraphicFramePr>
        <p:xfrm>
          <a:off x="811763" y="494225"/>
          <a:ext cx="10870164" cy="5589314"/>
        </p:xfrm>
        <a:graphic>
          <a:graphicData uri="http://schemas.openxmlformats.org/drawingml/2006/table">
            <a:tbl>
              <a:tblPr firstRow="1" firstCol="1" bandRow="1">
                <a:tableStyleId>{5C22544A-7EE6-4342-B048-85BDC9FD1C3A}</a:tableStyleId>
              </a:tblPr>
              <a:tblGrid>
                <a:gridCol w="2006082">
                  <a:extLst>
                    <a:ext uri="{9D8B030D-6E8A-4147-A177-3AD203B41FA5}">
                      <a16:colId xmlns:a16="http://schemas.microsoft.com/office/drawing/2014/main" val="1735359408"/>
                    </a:ext>
                  </a:extLst>
                </a:gridCol>
                <a:gridCol w="2864498">
                  <a:extLst>
                    <a:ext uri="{9D8B030D-6E8A-4147-A177-3AD203B41FA5}">
                      <a16:colId xmlns:a16="http://schemas.microsoft.com/office/drawing/2014/main" val="2662013962"/>
                    </a:ext>
                  </a:extLst>
                </a:gridCol>
                <a:gridCol w="2705877">
                  <a:extLst>
                    <a:ext uri="{9D8B030D-6E8A-4147-A177-3AD203B41FA5}">
                      <a16:colId xmlns:a16="http://schemas.microsoft.com/office/drawing/2014/main" val="180340730"/>
                    </a:ext>
                  </a:extLst>
                </a:gridCol>
                <a:gridCol w="3293707">
                  <a:extLst>
                    <a:ext uri="{9D8B030D-6E8A-4147-A177-3AD203B41FA5}">
                      <a16:colId xmlns:a16="http://schemas.microsoft.com/office/drawing/2014/main" val="2349454864"/>
                    </a:ext>
                  </a:extLst>
                </a:gridCol>
              </a:tblGrid>
              <a:tr h="284384">
                <a:tc>
                  <a:txBody>
                    <a:bodyPr/>
                    <a:lstStyle/>
                    <a:p>
                      <a:pPr>
                        <a:lnSpc>
                          <a:spcPct val="115000"/>
                        </a:lnSpc>
                        <a:spcAft>
                          <a:spcPts val="100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400" dirty="0">
                          <a:effectLst/>
                        </a:rPr>
                        <a:t>Banka A</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400" dirty="0">
                          <a:effectLst/>
                        </a:rPr>
                        <a:t>Banka B</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400" dirty="0">
                          <a:effectLst/>
                        </a:rPr>
                        <a:t>Banka C</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5164449"/>
                  </a:ext>
                </a:extLst>
              </a:tr>
              <a:tr h="588707">
                <a:tc>
                  <a:txBody>
                    <a:bodyPr/>
                    <a:lstStyle/>
                    <a:p>
                      <a:pPr>
                        <a:lnSpc>
                          <a:spcPct val="115000"/>
                        </a:lnSpc>
                        <a:spcAft>
                          <a:spcPts val="1000"/>
                        </a:spcAft>
                      </a:pPr>
                      <a:r>
                        <a:rPr lang="sk-SK" sz="1800" dirty="0">
                          <a:effectLst/>
                        </a:rPr>
                        <a:t>Poplatok za vedenie účtu</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dirty="0">
                          <a:effectLst/>
                        </a:rPr>
                        <a:t>2 €</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Bezplatne</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1,50 €</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3003903"/>
                  </a:ext>
                </a:extLst>
              </a:tr>
              <a:tr h="284568">
                <a:tc>
                  <a:txBody>
                    <a:bodyPr/>
                    <a:lstStyle/>
                    <a:p>
                      <a:pPr>
                        <a:lnSpc>
                          <a:spcPct val="115000"/>
                        </a:lnSpc>
                        <a:spcAft>
                          <a:spcPts val="1000"/>
                        </a:spcAft>
                      </a:pPr>
                      <a:r>
                        <a:rPr lang="sk-SK" sz="1800">
                          <a:effectLst/>
                        </a:rPr>
                        <a:t>Platobná karta</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dirty="0">
                          <a:effectLst/>
                        </a:rPr>
                        <a:t>Bezplatne k účtu</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3 €/mesiac</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Bezplatne k účtu</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56659"/>
                  </a:ext>
                </a:extLst>
              </a:tr>
              <a:tr h="284568">
                <a:tc>
                  <a:txBody>
                    <a:bodyPr/>
                    <a:lstStyle/>
                    <a:p>
                      <a:pPr>
                        <a:lnSpc>
                          <a:spcPct val="115000"/>
                        </a:lnSpc>
                        <a:spcAft>
                          <a:spcPts val="1000"/>
                        </a:spcAft>
                      </a:pPr>
                      <a:r>
                        <a:rPr lang="sk-SK" sz="1800" dirty="0">
                          <a:effectLst/>
                        </a:rPr>
                        <a:t>Mobile </a:t>
                      </a:r>
                      <a:r>
                        <a:rPr lang="sk-SK" sz="1800" dirty="0" err="1">
                          <a:effectLst/>
                        </a:rPr>
                        <a:t>Pay</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dirty="0">
                          <a:effectLst/>
                        </a:rPr>
                        <a:t>Áno</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Nie</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Áno</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2985961"/>
                  </a:ext>
                </a:extLst>
              </a:tr>
              <a:tr h="1197536">
                <a:tc>
                  <a:txBody>
                    <a:bodyPr/>
                    <a:lstStyle/>
                    <a:p>
                      <a:pPr>
                        <a:lnSpc>
                          <a:spcPct val="115000"/>
                        </a:lnSpc>
                        <a:spcAft>
                          <a:spcPts val="1000"/>
                        </a:spcAft>
                      </a:pPr>
                      <a:r>
                        <a:rPr lang="sk-SK" sz="1800">
                          <a:effectLst/>
                        </a:rPr>
                        <a:t>Výbery z bankomatu</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dirty="0">
                          <a:effectLst/>
                        </a:rPr>
                        <a:t>5 výberov mesačne zadarmo</a:t>
                      </a:r>
                      <a:br>
                        <a:rPr lang="sk-SK" sz="2000" dirty="0">
                          <a:effectLst/>
                        </a:rPr>
                      </a:br>
                      <a:r>
                        <a:rPr lang="sk-SK" sz="2000" dirty="0">
                          <a:effectLst/>
                        </a:rPr>
                        <a:t>ďalšie výbery 1 €</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dirty="0">
                          <a:effectLst/>
                        </a:rPr>
                        <a:t>1 € v EÚ</a:t>
                      </a:r>
                      <a:br>
                        <a:rPr lang="sk-SK" sz="2000" dirty="0">
                          <a:effectLst/>
                        </a:rPr>
                      </a:br>
                      <a:r>
                        <a:rPr lang="sk-SK" sz="2000" dirty="0">
                          <a:effectLst/>
                        </a:rPr>
                        <a:t>3 € mimo EÚ</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0,75 € za výber z bankomatov Banky C</a:t>
                      </a:r>
                      <a:br>
                        <a:rPr lang="sk-SK" sz="2000">
                          <a:effectLst/>
                        </a:rPr>
                      </a:br>
                      <a:r>
                        <a:rPr lang="sk-SK" sz="2000">
                          <a:effectLst/>
                        </a:rPr>
                        <a:t>1 € z iných bánk</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4359418"/>
                  </a:ext>
                </a:extLst>
              </a:tr>
              <a:tr h="588707">
                <a:tc>
                  <a:txBody>
                    <a:bodyPr/>
                    <a:lstStyle/>
                    <a:p>
                      <a:pPr>
                        <a:lnSpc>
                          <a:spcPct val="115000"/>
                        </a:lnSpc>
                        <a:spcAft>
                          <a:spcPts val="1000"/>
                        </a:spcAft>
                      </a:pPr>
                      <a:r>
                        <a:rPr lang="sk-SK" sz="1800">
                          <a:effectLst/>
                        </a:rPr>
                        <a:t>Výber hotovosti na pobočke</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5 €</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dirty="0">
                          <a:effectLst/>
                        </a:rPr>
                        <a:t>5 €</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3 €</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944662"/>
                  </a:ext>
                </a:extLst>
              </a:tr>
              <a:tr h="1197536">
                <a:tc>
                  <a:txBody>
                    <a:bodyPr/>
                    <a:lstStyle/>
                    <a:p>
                      <a:pPr>
                        <a:lnSpc>
                          <a:spcPct val="115000"/>
                        </a:lnSpc>
                        <a:spcAft>
                          <a:spcPts val="1000"/>
                        </a:spcAft>
                      </a:pPr>
                      <a:r>
                        <a:rPr lang="sk-SK" sz="1800">
                          <a:effectLst/>
                        </a:rPr>
                        <a:t>Ďalšie služby</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Povolené prečerpanie v hodnote 1 500 €</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dirty="0">
                          <a:effectLst/>
                        </a:rPr>
                        <a:t>Povolené prečerpanie v hodnote 1 500 €</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dirty="0">
                          <a:effectLst/>
                        </a:rPr>
                        <a:t>-</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3484742"/>
                  </a:ext>
                </a:extLst>
              </a:tr>
              <a:tr h="893029">
                <a:tc>
                  <a:txBody>
                    <a:bodyPr/>
                    <a:lstStyle/>
                    <a:p>
                      <a:pPr>
                        <a:lnSpc>
                          <a:spcPct val="115000"/>
                        </a:lnSpc>
                        <a:spcAft>
                          <a:spcPts val="1000"/>
                        </a:spcAft>
                      </a:pPr>
                      <a:r>
                        <a:rPr lang="sk-SK" sz="1800">
                          <a:effectLst/>
                        </a:rPr>
                        <a:t>Úročenie vkladu na sporiacom účte</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2% p.a.</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a:effectLst/>
                        </a:rPr>
                        <a:t>2% p.a.</a:t>
                      </a:r>
                      <a:endParaRPr lang="sk-SK"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sk-SK" sz="2000" dirty="0">
                          <a:effectLst/>
                        </a:rPr>
                        <a:t>2% </a:t>
                      </a:r>
                      <a:r>
                        <a:rPr lang="sk-SK" sz="2000" dirty="0" err="1">
                          <a:effectLst/>
                        </a:rPr>
                        <a:t>p.a</a:t>
                      </a:r>
                      <a:r>
                        <a:rPr lang="sk-SK" sz="2000" dirty="0">
                          <a:effectLst/>
                        </a:rPr>
                        <a:t>.</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9099721"/>
                  </a:ext>
                </a:extLst>
              </a:tr>
            </a:tbl>
          </a:graphicData>
        </a:graphic>
      </p:graphicFrame>
    </p:spTree>
    <p:extLst>
      <p:ext uri="{BB962C8B-B14F-4D97-AF65-F5344CB8AC3E}">
        <p14:creationId xmlns:p14="http://schemas.microsoft.com/office/powerpoint/2010/main" val="3367802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Úloha 1:</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847850"/>
            <a:ext cx="10789735" cy="4133072"/>
          </a:xfrm>
        </p:spPr>
        <p:txBody>
          <a:bodyPr>
            <a:normAutofit/>
          </a:bodyPr>
          <a:lstStyle/>
          <a:p>
            <a:pPr marL="0" lvl="0" indent="0">
              <a:lnSpc>
                <a:spcPct val="100000"/>
              </a:lnSpc>
              <a:spcBef>
                <a:spcPts val="600"/>
              </a:spcBef>
              <a:buNone/>
            </a:pPr>
            <a:r>
              <a:rPr lang="sk-SK" dirty="0">
                <a:solidFill>
                  <a:srgbClr val="000000"/>
                </a:solidFill>
                <a:ea typeface="Calibri" panose="020F0502020204030204" pitchFamily="34" charset="0"/>
                <a:cs typeface="Times New Roman" panose="02020603050405020304" pitchFamily="18" charset="0"/>
              </a:rPr>
              <a:t>V ktorej banke by si mal Martin otvoriť bežný účet, tak aby bol pre neho najvýhodnejší?</a:t>
            </a:r>
          </a:p>
          <a:p>
            <a:pPr marL="0" lvl="0" indent="0">
              <a:lnSpc>
                <a:spcPct val="100000"/>
              </a:lnSpc>
              <a:spcBef>
                <a:spcPts val="600"/>
              </a:spcBef>
              <a:buNone/>
            </a:pPr>
            <a:endParaRPr lang="sk-SK" dirty="0">
              <a:solidFill>
                <a:srgbClr val="000000"/>
              </a:solidFill>
              <a:cs typeface="Times New Roman" panose="02020603050405020304" pitchFamily="18" charset="0"/>
            </a:endParaRPr>
          </a:p>
          <a:p>
            <a:pPr marL="0" lvl="0" indent="0">
              <a:lnSpc>
                <a:spcPct val="100000"/>
              </a:lnSpc>
              <a:spcBef>
                <a:spcPts val="600"/>
              </a:spcBef>
              <a:buNone/>
            </a:pPr>
            <a:r>
              <a:rPr lang="sk-SK" dirty="0">
                <a:solidFill>
                  <a:srgbClr val="000000"/>
                </a:solidFill>
                <a:cs typeface="Times New Roman" panose="02020603050405020304" pitchFamily="18" charset="0"/>
              </a:rPr>
              <a:t>Odpoveď:</a:t>
            </a:r>
          </a:p>
          <a:p>
            <a:pPr marL="0" lvl="0" indent="0">
              <a:lnSpc>
                <a:spcPct val="100000"/>
              </a:lnSpc>
              <a:spcBef>
                <a:spcPts val="600"/>
              </a:spcBef>
              <a:buNone/>
            </a:pPr>
            <a:endParaRPr lang="sk-SK" dirty="0">
              <a:solidFill>
                <a:srgbClr val="000000"/>
              </a:solidFill>
              <a:cs typeface="Times New Roman" panose="02020603050405020304" pitchFamily="18" charset="0"/>
            </a:endParaRPr>
          </a:p>
          <a:p>
            <a:pPr marL="0" indent="0" fontAlgn="ctr">
              <a:buNone/>
            </a:pPr>
            <a:r>
              <a:rPr lang="sk-SK" dirty="0"/>
              <a:t>a) Banka A</a:t>
            </a:r>
          </a:p>
          <a:p>
            <a:pPr marL="0" indent="0" fontAlgn="ctr">
              <a:buNone/>
            </a:pPr>
            <a:r>
              <a:rPr lang="sk-SK" dirty="0"/>
              <a:t>b) Banka B</a:t>
            </a:r>
          </a:p>
          <a:p>
            <a:pPr marL="0" indent="0">
              <a:buNone/>
            </a:pPr>
            <a:r>
              <a:rPr lang="sk-SK" dirty="0"/>
              <a:t>c) Banka C</a:t>
            </a:r>
          </a:p>
          <a:p>
            <a:pPr marL="0" lvl="0" indent="0">
              <a:lnSpc>
                <a:spcPct val="100000"/>
              </a:lnSpc>
              <a:spcBef>
                <a:spcPts val="600"/>
              </a:spcBef>
              <a:buNone/>
            </a:pPr>
            <a:endParaRPr lang="sk-SK" dirty="0"/>
          </a:p>
        </p:txBody>
      </p:sp>
      <p:pic>
        <p:nvPicPr>
          <p:cNvPr id="9" name="Obrázok 8">
            <a:extLst>
              <a:ext uri="{FF2B5EF4-FFF2-40B4-BE49-F238E27FC236}">
                <a16:creationId xmlns:a16="http://schemas.microsoft.com/office/drawing/2014/main" id="{B0F71AFB-A087-42DB-A49E-733573145C11}"/>
              </a:ext>
            </a:extLst>
          </p:cNvPr>
          <p:cNvPicPr>
            <a:picLocks noChangeAspect="1"/>
          </p:cNvPicPr>
          <p:nvPr/>
        </p:nvPicPr>
        <p:blipFill>
          <a:blip r:embed="rId2"/>
          <a:stretch>
            <a:fillRect/>
          </a:stretch>
        </p:blipFill>
        <p:spPr>
          <a:xfrm>
            <a:off x="7392955" y="2719226"/>
            <a:ext cx="4563540" cy="2608586"/>
          </a:xfrm>
          <a:prstGeom prst="rect">
            <a:avLst/>
          </a:prstGeom>
        </p:spPr>
      </p:pic>
    </p:spTree>
    <p:extLst>
      <p:ext uri="{BB962C8B-B14F-4D97-AF65-F5344CB8AC3E}">
        <p14:creationId xmlns:p14="http://schemas.microsoft.com/office/powerpoint/2010/main" val="3300220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Úloha 2:</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847850"/>
            <a:ext cx="10789735" cy="4351338"/>
          </a:xfrm>
        </p:spPr>
        <p:txBody>
          <a:bodyPr>
            <a:normAutofit/>
          </a:bodyPr>
          <a:lstStyle/>
          <a:p>
            <a:pPr marL="0" indent="0" algn="just">
              <a:lnSpc>
                <a:spcPct val="115000"/>
              </a:lnSpc>
              <a:spcAft>
                <a:spcPts val="0"/>
              </a:spcAft>
              <a:buNone/>
            </a:pPr>
            <a:r>
              <a:rPr lang="sk-SK" sz="2500" dirty="0">
                <a:solidFill>
                  <a:srgbClr val="000000"/>
                </a:solidFill>
                <a:latin typeface="+mj-lt"/>
                <a:ea typeface="Calibri" panose="020F0502020204030204" pitchFamily="34" charset="0"/>
                <a:cs typeface="Times New Roman" panose="02020603050405020304" pitchFamily="18" charset="0"/>
              </a:rPr>
              <a:t>K novozaloženému bežnému účtu dostal povolené prečerpanie v hodnote 1 500 €. Na účte má aktuálne zostatok 350 €. Chcel by si kúpiť smartphone za 980 €. Môže si telefón kúpiť z vlastných prostriedkov na bežnom účte?</a:t>
            </a:r>
            <a:endParaRPr lang="sk-SK" sz="2500" dirty="0">
              <a:latin typeface="+mj-lt"/>
              <a:ea typeface="Calibri" panose="020F0502020204030204" pitchFamily="34" charset="0"/>
              <a:cs typeface="Times New Roman" panose="02020603050405020304" pitchFamily="18" charset="0"/>
            </a:endParaRPr>
          </a:p>
          <a:p>
            <a:pPr marL="0" lvl="0" indent="0">
              <a:lnSpc>
                <a:spcPct val="100000"/>
              </a:lnSpc>
              <a:spcBef>
                <a:spcPts val="600"/>
              </a:spcBef>
              <a:buNone/>
            </a:pPr>
            <a:endParaRPr lang="sk-SK" sz="2500" dirty="0">
              <a:solidFill>
                <a:srgbClr val="000000"/>
              </a:solidFill>
              <a:latin typeface="+mj-lt"/>
              <a:cs typeface="Times New Roman" panose="02020603050405020304" pitchFamily="18" charset="0"/>
            </a:endParaRPr>
          </a:p>
          <a:p>
            <a:pPr marL="0" lvl="0" indent="0">
              <a:lnSpc>
                <a:spcPct val="100000"/>
              </a:lnSpc>
              <a:spcBef>
                <a:spcPts val="600"/>
              </a:spcBef>
              <a:buNone/>
            </a:pPr>
            <a:r>
              <a:rPr lang="sk-SK" sz="2500" dirty="0">
                <a:solidFill>
                  <a:srgbClr val="000000"/>
                </a:solidFill>
                <a:latin typeface="+mj-lt"/>
                <a:cs typeface="Times New Roman" panose="02020603050405020304" pitchFamily="18" charset="0"/>
              </a:rPr>
              <a:t>Odpoveď:</a:t>
            </a:r>
            <a:endParaRPr lang="sk-SK" sz="2500" dirty="0">
              <a:latin typeface="+mj-lt"/>
            </a:endParaRPr>
          </a:p>
        </p:txBody>
      </p:sp>
      <p:pic>
        <p:nvPicPr>
          <p:cNvPr id="5" name="Obrázok 4">
            <a:extLst>
              <a:ext uri="{FF2B5EF4-FFF2-40B4-BE49-F238E27FC236}">
                <a16:creationId xmlns:a16="http://schemas.microsoft.com/office/drawing/2014/main" id="{B7608FE3-4DE0-41C2-95A6-CD79D7A9CA6D}"/>
              </a:ext>
            </a:extLst>
          </p:cNvPr>
          <p:cNvPicPr>
            <a:picLocks noChangeAspect="1"/>
          </p:cNvPicPr>
          <p:nvPr/>
        </p:nvPicPr>
        <p:blipFill>
          <a:blip r:embed="rId2"/>
          <a:stretch>
            <a:fillRect/>
          </a:stretch>
        </p:blipFill>
        <p:spPr>
          <a:xfrm>
            <a:off x="8927842" y="3282820"/>
            <a:ext cx="2446175" cy="2446175"/>
          </a:xfrm>
          <a:prstGeom prst="rect">
            <a:avLst/>
          </a:prstGeom>
        </p:spPr>
      </p:pic>
    </p:spTree>
    <p:extLst>
      <p:ext uri="{BB962C8B-B14F-4D97-AF65-F5344CB8AC3E}">
        <p14:creationId xmlns:p14="http://schemas.microsoft.com/office/powerpoint/2010/main" val="2366029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D922F4-3C6A-4BDC-8E06-BB526DBF335E}"/>
              </a:ext>
            </a:extLst>
          </p:cNvPr>
          <p:cNvSpPr>
            <a:spLocks noGrp="1"/>
          </p:cNvSpPr>
          <p:nvPr>
            <p:ph type="title"/>
          </p:nvPr>
        </p:nvSpPr>
        <p:spPr/>
        <p:txBody>
          <a:bodyPr/>
          <a:lstStyle/>
          <a:p>
            <a:r>
              <a:rPr lang="sk-SK" dirty="0"/>
              <a:t>Úloha 2 – možné odpovede</a:t>
            </a:r>
          </a:p>
        </p:txBody>
      </p:sp>
      <p:sp>
        <p:nvSpPr>
          <p:cNvPr id="3" name="Zástupný objekt pre obsah 2">
            <a:extLst>
              <a:ext uri="{FF2B5EF4-FFF2-40B4-BE49-F238E27FC236}">
                <a16:creationId xmlns:a16="http://schemas.microsoft.com/office/drawing/2014/main" id="{15E769C2-F4F3-41F7-A876-861523E150CE}"/>
              </a:ext>
            </a:extLst>
          </p:cNvPr>
          <p:cNvSpPr>
            <a:spLocks noGrp="1"/>
          </p:cNvSpPr>
          <p:nvPr>
            <p:ph idx="1"/>
          </p:nvPr>
        </p:nvSpPr>
        <p:spPr/>
        <p:txBody>
          <a:bodyPr/>
          <a:lstStyle/>
          <a:p>
            <a:pPr marL="0" indent="0" fontAlgn="ctr">
              <a:buNone/>
            </a:pPr>
            <a:r>
              <a:rPr lang="sk-SK" dirty="0"/>
              <a:t>a) Áno a ostane mu 520 €</a:t>
            </a:r>
          </a:p>
          <a:p>
            <a:pPr marL="0" indent="0" fontAlgn="ctr">
              <a:buNone/>
            </a:pPr>
            <a:endParaRPr lang="sk-SK" dirty="0"/>
          </a:p>
          <a:p>
            <a:pPr marL="0" indent="0" fontAlgn="ctr">
              <a:buNone/>
            </a:pPr>
            <a:r>
              <a:rPr lang="sk-SK" dirty="0"/>
              <a:t>b) Áno a ostane mu 870 €</a:t>
            </a:r>
          </a:p>
          <a:p>
            <a:pPr marL="0" indent="0">
              <a:buNone/>
            </a:pPr>
            <a:endParaRPr lang="sk-SK" dirty="0"/>
          </a:p>
          <a:p>
            <a:pPr marL="0" indent="0">
              <a:buNone/>
            </a:pPr>
            <a:r>
              <a:rPr lang="sk-SK" dirty="0"/>
              <a:t>c) Nie, pretože mu bude chýbať 630 €</a:t>
            </a:r>
          </a:p>
          <a:p>
            <a:endParaRPr lang="sk-SK" dirty="0"/>
          </a:p>
        </p:txBody>
      </p:sp>
    </p:spTree>
    <p:extLst>
      <p:ext uri="{BB962C8B-B14F-4D97-AF65-F5344CB8AC3E}">
        <p14:creationId xmlns:p14="http://schemas.microsoft.com/office/powerpoint/2010/main" val="881876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365126"/>
            <a:ext cx="10515600" cy="1015806"/>
          </a:xfrm>
        </p:spPr>
        <p:txBody>
          <a:bodyPr/>
          <a:lstStyle/>
          <a:p>
            <a:r>
              <a:rPr lang="sk-SK" dirty="0"/>
              <a:t>Úloha 3:</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548882"/>
            <a:ext cx="7843001" cy="4650306"/>
          </a:xfrm>
        </p:spPr>
        <p:txBody>
          <a:bodyPr>
            <a:normAutofit fontScale="92500" lnSpcReduction="10000"/>
          </a:bodyPr>
          <a:lstStyle/>
          <a:p>
            <a:pPr marL="0" indent="0" algn="just">
              <a:lnSpc>
                <a:spcPct val="115000"/>
              </a:lnSpc>
              <a:spcAft>
                <a:spcPts val="0"/>
              </a:spcAft>
              <a:buNone/>
            </a:pPr>
            <a:r>
              <a:rPr lang="sk-SK" sz="2400" dirty="0">
                <a:latin typeface="+mj-lt"/>
                <a:ea typeface="Calibri" panose="020F0502020204030204" pitchFamily="34" charset="0"/>
                <a:cs typeface="Times New Roman" panose="02020603050405020304" pitchFamily="18" charset="0"/>
              </a:rPr>
              <a:t>Počas letnej brigády si Martin zarobil na brigáde 1000 eur v čistom. Tieto peniaze mu zamestnávateľ previedol na jeho účet v banke. Od Zuzany tiež dostal k narodeninám 150 eur, ktoré vložil na ten istý účet. Spolu s pôvodným zostatkom 350 eur má na účte celkovo (1000 + 150 + 350) 1500 eur. Banka ponúka úročenie na sporiacom účte k bežnému účtu vo výške 2% </a:t>
            </a:r>
            <a:r>
              <a:rPr lang="sk-SK" sz="2400" dirty="0" err="1">
                <a:latin typeface="+mj-lt"/>
                <a:ea typeface="Calibri" panose="020F0502020204030204" pitchFamily="34" charset="0"/>
                <a:cs typeface="Times New Roman" panose="02020603050405020304" pitchFamily="18" charset="0"/>
              </a:rPr>
              <a:t>p.a</a:t>
            </a:r>
            <a:r>
              <a:rPr lang="sk-SK" sz="2400" dirty="0">
                <a:latin typeface="+mj-lt"/>
                <a:ea typeface="Calibri" panose="020F0502020204030204" pitchFamily="34" charset="0"/>
                <a:cs typeface="Times New Roman" panose="02020603050405020304" pitchFamily="18" charset="0"/>
              </a:rPr>
              <a:t>. s ročným pripisovaním úrokov. Koľko peňazí bude mať Martin na účte o 3 roky (môžete zaokrúhliť na celé číslo)?</a:t>
            </a:r>
            <a:endParaRPr lang="sk-SK" sz="2500" dirty="0">
              <a:solidFill>
                <a:srgbClr val="000000"/>
              </a:solidFill>
              <a:latin typeface="+mj-lt"/>
              <a:cs typeface="Times New Roman" panose="02020603050405020304" pitchFamily="18" charset="0"/>
            </a:endParaRPr>
          </a:p>
          <a:p>
            <a:pPr marL="0" lvl="0" indent="0">
              <a:lnSpc>
                <a:spcPct val="100000"/>
              </a:lnSpc>
              <a:spcBef>
                <a:spcPts val="600"/>
              </a:spcBef>
              <a:buNone/>
            </a:pPr>
            <a:endParaRPr lang="sk-SK" sz="2500" dirty="0">
              <a:solidFill>
                <a:srgbClr val="000000"/>
              </a:solidFill>
              <a:latin typeface="+mj-lt"/>
              <a:cs typeface="Times New Roman" panose="02020603050405020304" pitchFamily="18" charset="0"/>
            </a:endParaRPr>
          </a:p>
          <a:p>
            <a:pPr marL="0" lvl="0" indent="0">
              <a:lnSpc>
                <a:spcPct val="100000"/>
              </a:lnSpc>
              <a:spcBef>
                <a:spcPts val="600"/>
              </a:spcBef>
              <a:buNone/>
            </a:pPr>
            <a:r>
              <a:rPr lang="sk-SK" sz="2500" dirty="0">
                <a:solidFill>
                  <a:srgbClr val="000000"/>
                </a:solidFill>
                <a:latin typeface="+mj-lt"/>
                <a:cs typeface="Times New Roman" panose="02020603050405020304" pitchFamily="18" charset="0"/>
              </a:rPr>
              <a:t>Odpoveď:</a:t>
            </a:r>
            <a:endParaRPr lang="sk-SK" sz="2500" dirty="0">
              <a:latin typeface="+mj-lt"/>
            </a:endParaRPr>
          </a:p>
        </p:txBody>
      </p:sp>
      <p:pic>
        <p:nvPicPr>
          <p:cNvPr id="8" name="Obrázok 7">
            <a:extLst>
              <a:ext uri="{FF2B5EF4-FFF2-40B4-BE49-F238E27FC236}">
                <a16:creationId xmlns:a16="http://schemas.microsoft.com/office/drawing/2014/main" id="{90A1C965-073C-43F2-B05A-4CF42559BC09}"/>
              </a:ext>
            </a:extLst>
          </p:cNvPr>
          <p:cNvPicPr>
            <a:picLocks noChangeAspect="1"/>
          </p:cNvPicPr>
          <p:nvPr/>
        </p:nvPicPr>
        <p:blipFill>
          <a:blip r:embed="rId2"/>
          <a:stretch>
            <a:fillRect/>
          </a:stretch>
        </p:blipFill>
        <p:spPr>
          <a:xfrm>
            <a:off x="8753212" y="1008677"/>
            <a:ext cx="3037572" cy="3227420"/>
          </a:xfrm>
          <a:prstGeom prst="rect">
            <a:avLst/>
          </a:prstGeom>
        </p:spPr>
      </p:pic>
    </p:spTree>
    <p:extLst>
      <p:ext uri="{BB962C8B-B14F-4D97-AF65-F5344CB8AC3E}">
        <p14:creationId xmlns:p14="http://schemas.microsoft.com/office/powerpoint/2010/main" val="412502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24EA4F11-73E7-45BC-B976-2C735AFC78A1}"/>
              </a:ext>
            </a:extLst>
          </p:cNvPr>
          <p:cNvGraphicFramePr>
            <a:graphicFrameLocks noChangeAspect="1"/>
          </p:cNvGraphicFramePr>
          <p:nvPr>
            <p:extLst>
              <p:ext uri="{D42A27DB-BD31-4B8C-83A1-F6EECF244321}">
                <p14:modId xmlns:p14="http://schemas.microsoft.com/office/powerpoint/2010/main" val="135131267"/>
              </p:ext>
            </p:extLst>
          </p:nvPr>
        </p:nvGraphicFramePr>
        <p:xfrm>
          <a:off x="2252663" y="719138"/>
          <a:ext cx="7685087" cy="5554340"/>
        </p:xfrm>
        <a:graphic>
          <a:graphicData uri="http://schemas.openxmlformats.org/presentationml/2006/ole">
            <mc:AlternateContent xmlns:mc="http://schemas.openxmlformats.org/markup-compatibility/2006">
              <mc:Choice xmlns:v="urn:schemas-microsoft-com:vml" Requires="v">
                <p:oleObj spid="_x0000_s1028" name="Document" r:id="rId3" imgW="13317083" imgH="9387892" progId="Word.Document.12">
                  <p:embed/>
                </p:oleObj>
              </mc:Choice>
              <mc:Fallback>
                <p:oleObj name="Document" r:id="rId3" imgW="13317083" imgH="9387892" progId="Word.Document.12">
                  <p:embed/>
                  <p:pic>
                    <p:nvPicPr>
                      <p:cNvPr id="3" name="Objekt 2">
                        <a:extLst>
                          <a:ext uri="{FF2B5EF4-FFF2-40B4-BE49-F238E27FC236}">
                            <a16:creationId xmlns:a16="http://schemas.microsoft.com/office/drawing/2014/main" id="{24EA4F11-73E7-45BC-B976-2C735AFC78A1}"/>
                          </a:ext>
                        </a:extLst>
                      </p:cNvPr>
                      <p:cNvPicPr/>
                      <p:nvPr/>
                    </p:nvPicPr>
                    <p:blipFill>
                      <a:blip r:embed="rId4"/>
                      <a:stretch>
                        <a:fillRect/>
                      </a:stretch>
                    </p:blipFill>
                    <p:spPr>
                      <a:xfrm>
                        <a:off x="2252663" y="719138"/>
                        <a:ext cx="7685087" cy="5554340"/>
                      </a:xfrm>
                      <a:prstGeom prst="rect">
                        <a:avLst/>
                      </a:prstGeom>
                    </p:spPr>
                  </p:pic>
                </p:oleObj>
              </mc:Fallback>
            </mc:AlternateContent>
          </a:graphicData>
        </a:graphic>
      </p:graphicFrame>
    </p:spTree>
    <p:extLst>
      <p:ext uri="{BB962C8B-B14F-4D97-AF65-F5344CB8AC3E}">
        <p14:creationId xmlns:p14="http://schemas.microsoft.com/office/powerpoint/2010/main" val="4110972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365126"/>
            <a:ext cx="10515600" cy="1015806"/>
          </a:xfrm>
        </p:spPr>
        <p:txBody>
          <a:bodyPr/>
          <a:lstStyle/>
          <a:p>
            <a:r>
              <a:rPr lang="sk-SK" dirty="0"/>
              <a:t>Úloha 3:</a:t>
            </a:r>
          </a:p>
        </p:txBody>
      </p:sp>
      <mc:AlternateContent xmlns:mc="http://schemas.openxmlformats.org/markup-compatibility/2006" xmlns:a14="http://schemas.microsoft.com/office/drawing/2010/main">
        <mc:Choice Requires="a14">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548882"/>
                <a:ext cx="7843001" cy="4650306"/>
              </a:xfrm>
            </p:spPr>
            <p:txBody>
              <a:bodyPr>
                <a:normAutofit/>
              </a:bodyPr>
              <a:lstStyle/>
              <a:p>
                <a:pPr marL="0" indent="0" fontAlgn="base">
                  <a:buNone/>
                </a:pPr>
                <a:r>
                  <a:rPr lang="sk-SK" sz="2400" dirty="0"/>
                  <a:t>Jednoduché úročenie:</a:t>
                </a:r>
              </a:p>
              <a:p>
                <a:pPr marL="0" indent="0" fontAlgn="base">
                  <a:buNone/>
                </a:pPr>
                <a:endParaRPr lang="sk-SK" sz="2400" dirty="0"/>
              </a:p>
              <a:p>
                <a:pPr marL="0" indent="0" algn="ctr" fontAlgn="base">
                  <a:buNone/>
                </a:pPr>
                <a:r>
                  <a:rPr lang="sk-SK" sz="2400" dirty="0"/>
                  <a:t>Majetok = pôvodná investovaná suma * </a:t>
                </a:r>
              </a:p>
              <a:p>
                <a:pPr marL="0" indent="0" algn="ctr" fontAlgn="base">
                  <a:buNone/>
                </a:pPr>
                <a:r>
                  <a:rPr lang="sk-SK" sz="2400" dirty="0"/>
                  <a:t>(1 + úroková miera * počet rokov)</a:t>
                </a:r>
              </a:p>
              <a:p>
                <a:pPr marL="0" indent="0" algn="ctr" fontAlgn="base">
                  <a:buNone/>
                </a:pPr>
                <a:endParaRPr lang="sk-SK" sz="2400" dirty="0"/>
              </a:p>
              <a:p>
                <a:pPr marL="0" indent="0" fontAlgn="base">
                  <a:buNone/>
                </a:pPr>
                <a:r>
                  <a:rPr lang="sk-SK" sz="2400" dirty="0"/>
                  <a:t>Zložené úročenie:</a:t>
                </a:r>
              </a:p>
              <a:p>
                <a:pPr marL="0" indent="0" algn="ctr">
                  <a:buNone/>
                </a:pPr>
                <a:r>
                  <a:rPr lang="sk-SK" sz="2400" dirty="0"/>
                  <a:t>Majetok = </a:t>
                </a:r>
              </a:p>
              <a:p>
                <a:pPr marL="0" indent="0" algn="ctr">
                  <a:buNone/>
                </a:pPr>
                <a:r>
                  <a:rPr lang="sk-SK" sz="2400" dirty="0"/>
                  <a:t>pôvodná investovaná suma * </a:t>
                </a:r>
                <a14:m>
                  <m:oMath xmlns:m="http://schemas.openxmlformats.org/officeDocument/2006/math">
                    <m:sSup>
                      <m:sSupPr>
                        <m:ctrlPr>
                          <a:rPr lang="sk-SK" sz="2400" i="1">
                            <a:latin typeface="Cambria Math" panose="02040503050406030204" pitchFamily="18" charset="0"/>
                          </a:rPr>
                        </m:ctrlPr>
                      </m:sSupPr>
                      <m:e>
                        <m:r>
                          <m:rPr>
                            <m:nor/>
                          </m:rPr>
                          <a:rPr lang="sk-SK" sz="2400">
                            <a:latin typeface="Cambria Math" panose="02040503050406030204" pitchFamily="18" charset="0"/>
                          </a:rPr>
                          <m:t>(</m:t>
                        </m:r>
                        <m:r>
                          <m:rPr>
                            <m:nor/>
                          </m:rPr>
                          <a:rPr lang="sk-SK" sz="2400" dirty="0"/>
                          <m:t>1 + ú</m:t>
                        </m:r>
                        <m:r>
                          <m:rPr>
                            <m:nor/>
                          </m:rPr>
                          <a:rPr lang="sk-SK" sz="2400" dirty="0"/>
                          <m:t>rokov</m:t>
                        </m:r>
                        <m:r>
                          <m:rPr>
                            <m:nor/>
                          </m:rPr>
                          <a:rPr lang="sk-SK" sz="2400" dirty="0"/>
                          <m:t>á </m:t>
                        </m:r>
                        <m:r>
                          <m:rPr>
                            <m:nor/>
                          </m:rPr>
                          <a:rPr lang="sk-SK" sz="2400" dirty="0"/>
                          <m:t>miera</m:t>
                        </m:r>
                        <m:r>
                          <m:rPr>
                            <m:nor/>
                          </m:rPr>
                          <a:rPr lang="sk-SK" sz="2400" dirty="0"/>
                          <m:t>) </m:t>
                        </m:r>
                      </m:e>
                      <m:sup>
                        <m:r>
                          <a:rPr lang="sk-SK" sz="2400" i="1">
                            <a:latin typeface="Cambria Math" panose="02040503050406030204" pitchFamily="18" charset="0"/>
                          </a:rPr>
                          <m:t>𝑝𝑜</m:t>
                        </m:r>
                        <m:r>
                          <a:rPr lang="sk-SK" sz="2400" i="1">
                            <a:latin typeface="Cambria Math" panose="02040503050406030204" pitchFamily="18" charset="0"/>
                          </a:rPr>
                          <m:t>č</m:t>
                        </m:r>
                        <m:r>
                          <a:rPr lang="sk-SK" sz="2400" i="1">
                            <a:latin typeface="Cambria Math" panose="02040503050406030204" pitchFamily="18" charset="0"/>
                          </a:rPr>
                          <m:t>𝑒𝑡</m:t>
                        </m:r>
                        <m:r>
                          <a:rPr lang="sk-SK" sz="2400" i="1">
                            <a:latin typeface="Cambria Math" panose="02040503050406030204" pitchFamily="18" charset="0"/>
                          </a:rPr>
                          <m:t> </m:t>
                        </m:r>
                        <m:r>
                          <a:rPr lang="sk-SK" sz="2400" i="1">
                            <a:latin typeface="Cambria Math" panose="02040503050406030204" pitchFamily="18" charset="0"/>
                          </a:rPr>
                          <m:t>𝑟𝑜𝑘𝑜𝑣</m:t>
                        </m:r>
                      </m:sup>
                    </m:sSup>
                  </m:oMath>
                </a14:m>
                <a:endParaRPr lang="sk-SK" sz="2400" dirty="0"/>
              </a:p>
              <a:p>
                <a:pPr marL="0" indent="0" fontAlgn="base">
                  <a:buNone/>
                </a:pPr>
                <a:endParaRPr lang="sk-SK" sz="2400" dirty="0"/>
              </a:p>
            </p:txBody>
          </p:sp>
        </mc:Choice>
        <mc:Fallback xmlns="">
          <p:sp>
            <p:nvSpPr>
              <p:cNvPr id="3" name="Zástupný objekt pre obsah 2">
                <a:extLst>
                  <a:ext uri="{FF2B5EF4-FFF2-40B4-BE49-F238E27FC236}">
                    <a16:creationId xmlns:a16="http://schemas.microsoft.com/office/drawing/2014/main" id="{2B6F73AE-FA5F-4B6A-8B44-63697B3A9B83}"/>
                  </a:ext>
                </a:extLst>
              </p:cNvPr>
              <p:cNvSpPr>
                <a:spLocks noGrp="1" noRot="1" noChangeAspect="1" noMove="1" noResize="1" noEditPoints="1" noAdjustHandles="1" noChangeArrowheads="1" noChangeShapeType="1" noTextEdit="1"/>
              </p:cNvSpPr>
              <p:nvPr>
                <p:ph idx="1"/>
              </p:nvPr>
            </p:nvSpPr>
            <p:spPr>
              <a:xfrm>
                <a:off x="694508" y="1548882"/>
                <a:ext cx="7843001" cy="4650306"/>
              </a:xfrm>
              <a:blipFill>
                <a:blip r:embed="rId2"/>
                <a:stretch>
                  <a:fillRect l="-1243" t="-1835"/>
                </a:stretch>
              </a:blipFill>
            </p:spPr>
            <p:txBody>
              <a:bodyPr/>
              <a:lstStyle/>
              <a:p>
                <a:r>
                  <a:rPr lang="sk-SK">
                    <a:noFill/>
                  </a:rPr>
                  <a:t> </a:t>
                </a:r>
              </a:p>
            </p:txBody>
          </p:sp>
        </mc:Fallback>
      </mc:AlternateContent>
      <p:pic>
        <p:nvPicPr>
          <p:cNvPr id="8" name="Obrázok 7">
            <a:extLst>
              <a:ext uri="{FF2B5EF4-FFF2-40B4-BE49-F238E27FC236}">
                <a16:creationId xmlns:a16="http://schemas.microsoft.com/office/drawing/2014/main" id="{90A1C965-073C-43F2-B05A-4CF42559BC09}"/>
              </a:ext>
            </a:extLst>
          </p:cNvPr>
          <p:cNvPicPr>
            <a:picLocks noChangeAspect="1"/>
          </p:cNvPicPr>
          <p:nvPr/>
        </p:nvPicPr>
        <p:blipFill>
          <a:blip r:embed="rId3"/>
          <a:stretch>
            <a:fillRect/>
          </a:stretch>
        </p:blipFill>
        <p:spPr>
          <a:xfrm>
            <a:off x="8753212" y="1008677"/>
            <a:ext cx="3037572" cy="3227420"/>
          </a:xfrm>
          <a:prstGeom prst="rect">
            <a:avLst/>
          </a:prstGeom>
        </p:spPr>
      </p:pic>
    </p:spTree>
    <p:extLst>
      <p:ext uri="{BB962C8B-B14F-4D97-AF65-F5344CB8AC3E}">
        <p14:creationId xmlns:p14="http://schemas.microsoft.com/office/powerpoint/2010/main" val="223687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Úloha 4:</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847850"/>
            <a:ext cx="10789735" cy="4351338"/>
          </a:xfrm>
        </p:spPr>
        <p:txBody>
          <a:bodyPr>
            <a:normAutofit/>
          </a:bodyPr>
          <a:lstStyle/>
          <a:p>
            <a:pPr marL="0" indent="0" algn="just">
              <a:lnSpc>
                <a:spcPct val="115000"/>
              </a:lnSpc>
              <a:spcAft>
                <a:spcPts val="0"/>
              </a:spcAft>
              <a:buNone/>
            </a:pPr>
            <a:r>
              <a:rPr lang="sk-SK" sz="2400" dirty="0">
                <a:latin typeface="+mj-lt"/>
                <a:ea typeface="Calibri" panose="020F0502020204030204" pitchFamily="34" charset="0"/>
                <a:cs typeface="Times New Roman" panose="02020603050405020304" pitchFamily="18" charset="0"/>
              </a:rPr>
              <a:t>Ako by vyzeral jeho zostatok na sporiacom účte po 3 rokoch, keby mal mesačné pripisovanie úrokov? Bol by jeho výnos </a:t>
            </a:r>
          </a:p>
          <a:p>
            <a:pPr marL="0" indent="0" algn="just">
              <a:lnSpc>
                <a:spcPct val="115000"/>
              </a:lnSpc>
              <a:spcAft>
                <a:spcPts val="0"/>
              </a:spcAft>
              <a:buNone/>
            </a:pPr>
            <a:r>
              <a:rPr lang="sk-SK" sz="2400" dirty="0">
                <a:latin typeface="+mj-lt"/>
                <a:ea typeface="Calibri" panose="020F0502020204030204" pitchFamily="34" charset="0"/>
                <a:cs typeface="Times New Roman" panose="02020603050405020304" pitchFamily="18" charset="0"/>
              </a:rPr>
              <a:t>a) vyšší</a:t>
            </a:r>
          </a:p>
          <a:p>
            <a:pPr marL="0" indent="0" algn="just">
              <a:lnSpc>
                <a:spcPct val="115000"/>
              </a:lnSpc>
              <a:spcAft>
                <a:spcPts val="0"/>
              </a:spcAft>
              <a:buNone/>
            </a:pPr>
            <a:r>
              <a:rPr lang="sk-SK" sz="2400" dirty="0">
                <a:latin typeface="+mj-lt"/>
                <a:ea typeface="Calibri" panose="020F0502020204030204" pitchFamily="34" charset="0"/>
                <a:cs typeface="Times New Roman" panose="02020603050405020304" pitchFamily="18" charset="0"/>
              </a:rPr>
              <a:t>b) nižší </a:t>
            </a:r>
          </a:p>
          <a:p>
            <a:pPr marL="0" indent="0" algn="just">
              <a:lnSpc>
                <a:spcPct val="115000"/>
              </a:lnSpc>
              <a:spcAft>
                <a:spcPts val="0"/>
              </a:spcAft>
              <a:buNone/>
            </a:pPr>
            <a:r>
              <a:rPr lang="sk-SK" sz="2400" dirty="0">
                <a:latin typeface="+mj-lt"/>
                <a:ea typeface="Calibri" panose="020F0502020204030204" pitchFamily="34" charset="0"/>
                <a:cs typeface="Times New Roman" panose="02020603050405020304" pitchFamily="18" charset="0"/>
              </a:rPr>
              <a:t>c) rovnaký?</a:t>
            </a:r>
          </a:p>
          <a:p>
            <a:pPr marL="0" lvl="0" indent="0">
              <a:lnSpc>
                <a:spcPct val="100000"/>
              </a:lnSpc>
              <a:spcBef>
                <a:spcPts val="600"/>
              </a:spcBef>
              <a:buNone/>
            </a:pPr>
            <a:endParaRPr lang="sk-SK" sz="2500" dirty="0">
              <a:solidFill>
                <a:srgbClr val="000000"/>
              </a:solidFill>
              <a:latin typeface="+mj-lt"/>
              <a:cs typeface="Times New Roman" panose="02020603050405020304" pitchFamily="18" charset="0"/>
            </a:endParaRPr>
          </a:p>
          <a:p>
            <a:pPr marL="0" lvl="0" indent="0">
              <a:lnSpc>
                <a:spcPct val="100000"/>
              </a:lnSpc>
              <a:spcBef>
                <a:spcPts val="600"/>
              </a:spcBef>
              <a:buNone/>
            </a:pPr>
            <a:r>
              <a:rPr lang="sk-SK" sz="2500" dirty="0">
                <a:solidFill>
                  <a:srgbClr val="000000"/>
                </a:solidFill>
                <a:latin typeface="+mj-lt"/>
                <a:cs typeface="Times New Roman" panose="02020603050405020304" pitchFamily="18" charset="0"/>
              </a:rPr>
              <a:t>Odpoveď:</a:t>
            </a:r>
            <a:endParaRPr lang="sk-SK" sz="2500" dirty="0">
              <a:latin typeface="+mj-lt"/>
            </a:endParaRPr>
          </a:p>
        </p:txBody>
      </p:sp>
      <p:pic>
        <p:nvPicPr>
          <p:cNvPr id="6" name="Obrázok 5">
            <a:extLst>
              <a:ext uri="{FF2B5EF4-FFF2-40B4-BE49-F238E27FC236}">
                <a16:creationId xmlns:a16="http://schemas.microsoft.com/office/drawing/2014/main" id="{ADB6EC9A-800C-4A3E-97F9-8E37A5D3D586}"/>
              </a:ext>
            </a:extLst>
          </p:cNvPr>
          <p:cNvPicPr>
            <a:picLocks noChangeAspect="1"/>
          </p:cNvPicPr>
          <p:nvPr/>
        </p:nvPicPr>
        <p:blipFill>
          <a:blip r:embed="rId2"/>
          <a:stretch>
            <a:fillRect/>
          </a:stretch>
        </p:blipFill>
        <p:spPr>
          <a:xfrm>
            <a:off x="7133845" y="3080247"/>
            <a:ext cx="4350398" cy="2820588"/>
          </a:xfrm>
          <a:prstGeom prst="rect">
            <a:avLst/>
          </a:prstGeom>
        </p:spPr>
      </p:pic>
    </p:spTree>
    <p:extLst>
      <p:ext uri="{BB962C8B-B14F-4D97-AF65-F5344CB8AC3E}">
        <p14:creationId xmlns:p14="http://schemas.microsoft.com/office/powerpoint/2010/main" val="4025750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365126"/>
            <a:ext cx="10515600" cy="959822"/>
          </a:xfrm>
        </p:spPr>
        <p:txBody>
          <a:bodyPr/>
          <a:lstStyle/>
          <a:p>
            <a:r>
              <a:rPr lang="sk-SK" dirty="0"/>
              <a:t>Úloha 5:</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1408922"/>
            <a:ext cx="7497770" cy="4790266"/>
          </a:xfrm>
        </p:spPr>
        <p:txBody>
          <a:bodyPr>
            <a:normAutofit/>
          </a:bodyPr>
          <a:lstStyle/>
          <a:p>
            <a:pPr marL="0" indent="0" algn="just">
              <a:lnSpc>
                <a:spcPct val="115000"/>
              </a:lnSpc>
              <a:spcAft>
                <a:spcPts val="0"/>
              </a:spcAft>
              <a:buNone/>
            </a:pPr>
            <a:r>
              <a:rPr lang="sk-SK" sz="2400" dirty="0">
                <a:latin typeface="+mj-lt"/>
                <a:ea typeface="Calibri" panose="020F0502020204030204" pitchFamily="34" charset="0"/>
                <a:cs typeface="Times New Roman" panose="02020603050405020304" pitchFamily="18" charset="0"/>
              </a:rPr>
              <a:t>Martin sa rozhodol, že si chce prenajať byt a odsťahovať sa od rodičov. Nemal však dostatok prostriedkov na zálohu a nájomné tak sa rozhodol, že si vezme bezúčelový úver vo výške 600 € s úrokom 4 % </a:t>
            </a:r>
            <a:r>
              <a:rPr lang="sk-SK" sz="2400" dirty="0" err="1">
                <a:latin typeface="+mj-lt"/>
                <a:ea typeface="Calibri" panose="020F0502020204030204" pitchFamily="34" charset="0"/>
                <a:cs typeface="Times New Roman" panose="02020603050405020304" pitchFamily="18" charset="0"/>
              </a:rPr>
              <a:t>p.a</a:t>
            </a:r>
            <a:r>
              <a:rPr lang="sk-SK" sz="2400" dirty="0">
                <a:latin typeface="+mj-lt"/>
                <a:ea typeface="Calibri" panose="020F0502020204030204" pitchFamily="34" charset="0"/>
                <a:cs typeface="Times New Roman" panose="02020603050405020304" pitchFamily="18" charset="0"/>
              </a:rPr>
              <a:t>. Poplatok za poskytnutie úveru je 3 % z celkovej výšky poskytnutého úveru. Úver je jednorazovo splatný na konci roka. Koľko celkovo zaplatí Martin za úver?</a:t>
            </a:r>
            <a:endParaRPr lang="sk-SK" sz="2500" dirty="0">
              <a:solidFill>
                <a:srgbClr val="000000"/>
              </a:solidFill>
              <a:latin typeface="+mj-lt"/>
              <a:cs typeface="Times New Roman" panose="02020603050405020304" pitchFamily="18" charset="0"/>
            </a:endParaRPr>
          </a:p>
          <a:p>
            <a:pPr marL="0" lvl="0" indent="0">
              <a:lnSpc>
                <a:spcPct val="100000"/>
              </a:lnSpc>
              <a:spcBef>
                <a:spcPts val="600"/>
              </a:spcBef>
              <a:buNone/>
            </a:pPr>
            <a:r>
              <a:rPr lang="sk-SK" sz="2500" dirty="0">
                <a:solidFill>
                  <a:srgbClr val="000000"/>
                </a:solidFill>
                <a:latin typeface="+mj-lt"/>
                <a:cs typeface="Times New Roman" panose="02020603050405020304" pitchFamily="18" charset="0"/>
              </a:rPr>
              <a:t>Odpoveď:</a:t>
            </a:r>
            <a:endParaRPr lang="sk-SK" sz="2500" dirty="0">
              <a:latin typeface="+mj-lt"/>
            </a:endParaRPr>
          </a:p>
        </p:txBody>
      </p:sp>
      <p:pic>
        <p:nvPicPr>
          <p:cNvPr id="5" name="Obrázok 4">
            <a:extLst>
              <a:ext uri="{FF2B5EF4-FFF2-40B4-BE49-F238E27FC236}">
                <a16:creationId xmlns:a16="http://schemas.microsoft.com/office/drawing/2014/main" id="{CA0DCD50-5282-4329-B716-2B6F5FC57ABD}"/>
              </a:ext>
            </a:extLst>
          </p:cNvPr>
          <p:cNvPicPr>
            <a:picLocks noChangeAspect="1"/>
          </p:cNvPicPr>
          <p:nvPr/>
        </p:nvPicPr>
        <p:blipFill>
          <a:blip r:embed="rId2"/>
          <a:stretch>
            <a:fillRect/>
          </a:stretch>
        </p:blipFill>
        <p:spPr>
          <a:xfrm>
            <a:off x="8120743" y="2258568"/>
            <a:ext cx="3657600" cy="2340864"/>
          </a:xfrm>
          <a:prstGeom prst="rect">
            <a:avLst/>
          </a:prstGeom>
        </p:spPr>
      </p:pic>
    </p:spTree>
    <p:extLst>
      <p:ext uri="{BB962C8B-B14F-4D97-AF65-F5344CB8AC3E}">
        <p14:creationId xmlns:p14="http://schemas.microsoft.com/office/powerpoint/2010/main" val="212323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D922F4-3C6A-4BDC-8E06-BB526DBF335E}"/>
              </a:ext>
            </a:extLst>
          </p:cNvPr>
          <p:cNvSpPr>
            <a:spLocks noGrp="1"/>
          </p:cNvSpPr>
          <p:nvPr>
            <p:ph type="title"/>
          </p:nvPr>
        </p:nvSpPr>
        <p:spPr/>
        <p:txBody>
          <a:bodyPr/>
          <a:lstStyle/>
          <a:p>
            <a:r>
              <a:rPr lang="sk-SK" dirty="0"/>
              <a:t>Úloha 5 – možné odpovede</a:t>
            </a:r>
          </a:p>
        </p:txBody>
      </p:sp>
      <p:sp>
        <p:nvSpPr>
          <p:cNvPr id="3" name="Zástupný objekt pre obsah 2">
            <a:extLst>
              <a:ext uri="{FF2B5EF4-FFF2-40B4-BE49-F238E27FC236}">
                <a16:creationId xmlns:a16="http://schemas.microsoft.com/office/drawing/2014/main" id="{15E769C2-F4F3-41F7-A876-861523E150CE}"/>
              </a:ext>
            </a:extLst>
          </p:cNvPr>
          <p:cNvSpPr>
            <a:spLocks noGrp="1"/>
          </p:cNvSpPr>
          <p:nvPr>
            <p:ph idx="1"/>
          </p:nvPr>
        </p:nvSpPr>
        <p:spPr/>
        <p:txBody>
          <a:bodyPr/>
          <a:lstStyle/>
          <a:p>
            <a:pPr marL="0" indent="0" fontAlgn="ctr">
              <a:buNone/>
            </a:pPr>
            <a:r>
              <a:rPr lang="sk-SK" dirty="0"/>
              <a:t>a) 600 €</a:t>
            </a:r>
          </a:p>
          <a:p>
            <a:pPr marL="0" indent="0" fontAlgn="ctr">
              <a:buNone/>
            </a:pPr>
            <a:endParaRPr lang="sk-SK" dirty="0"/>
          </a:p>
          <a:p>
            <a:pPr marL="0" indent="0" fontAlgn="ctr">
              <a:buNone/>
            </a:pPr>
            <a:r>
              <a:rPr lang="sk-SK" dirty="0"/>
              <a:t>b) 624 €</a:t>
            </a:r>
          </a:p>
          <a:p>
            <a:pPr marL="0" indent="0">
              <a:buNone/>
            </a:pPr>
            <a:endParaRPr lang="sk-SK" dirty="0"/>
          </a:p>
          <a:p>
            <a:pPr marL="0" indent="0">
              <a:buNone/>
            </a:pPr>
            <a:r>
              <a:rPr lang="sk-SK" dirty="0"/>
              <a:t>c) 642 €</a:t>
            </a:r>
          </a:p>
          <a:p>
            <a:pPr marL="0" indent="0">
              <a:buNone/>
            </a:pPr>
            <a:endParaRPr lang="sk-SK" dirty="0"/>
          </a:p>
          <a:p>
            <a:pPr marL="0" indent="0">
              <a:buNone/>
            </a:pPr>
            <a:r>
              <a:rPr lang="sk-SK" dirty="0"/>
              <a:t>d) 642,72 €</a:t>
            </a:r>
          </a:p>
          <a:p>
            <a:pPr marL="0" indent="0">
              <a:buNone/>
            </a:pPr>
            <a:endParaRPr lang="sk-SK" dirty="0"/>
          </a:p>
          <a:p>
            <a:endParaRPr lang="sk-SK" dirty="0"/>
          </a:p>
        </p:txBody>
      </p:sp>
    </p:spTree>
    <p:extLst>
      <p:ext uri="{BB962C8B-B14F-4D97-AF65-F5344CB8AC3E}">
        <p14:creationId xmlns:p14="http://schemas.microsoft.com/office/powerpoint/2010/main" val="1194437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AA1B1A-0371-4A82-A883-D47B5221A5D8}"/>
              </a:ext>
            </a:extLst>
          </p:cNvPr>
          <p:cNvSpPr>
            <a:spLocks noGrp="1"/>
          </p:cNvSpPr>
          <p:nvPr>
            <p:ph type="title"/>
          </p:nvPr>
        </p:nvSpPr>
        <p:spPr/>
        <p:txBody>
          <a:bodyPr/>
          <a:lstStyle/>
          <a:p>
            <a:r>
              <a:rPr lang="sk-SK" dirty="0"/>
              <a:t>Prípadová štúdia 2</a:t>
            </a:r>
          </a:p>
        </p:txBody>
      </p:sp>
      <p:sp>
        <p:nvSpPr>
          <p:cNvPr id="3" name="Zástupný objekt pre obsah 2">
            <a:extLst>
              <a:ext uri="{FF2B5EF4-FFF2-40B4-BE49-F238E27FC236}">
                <a16:creationId xmlns:a16="http://schemas.microsoft.com/office/drawing/2014/main" id="{9BD8A705-5B8C-4BF0-9D8A-7AE8A9239E21}"/>
              </a:ext>
            </a:extLst>
          </p:cNvPr>
          <p:cNvSpPr>
            <a:spLocks noGrp="1"/>
          </p:cNvSpPr>
          <p:nvPr>
            <p:ph idx="1"/>
          </p:nvPr>
        </p:nvSpPr>
        <p:spPr/>
        <p:txBody>
          <a:bodyPr>
            <a:normAutofit fontScale="92500" lnSpcReduction="10000"/>
          </a:bodyPr>
          <a:lstStyle/>
          <a:p>
            <a:pPr marL="0" indent="0">
              <a:buNone/>
            </a:pPr>
            <a:r>
              <a:rPr lang="sk-SK" dirty="0"/>
              <a:t>Zuzanin brat Martin mal v banke uložených 1 500 eur na účte s úrokom 2% počas roka, kedy inflácia dosiahla úroveň 4%. Martin si chce nasporiť ešte viac peňazí a kúpiť si smartphone za 980 €. S kamarátkou Hankou, ktorá vyštudovala ekonómiu diskutovali o jeho plánoch. Hanka mu však vysvetlila, že ak nerátame bankové poplatky, úrok na konci roka bude 1500*0,02 = 30 eur. Avšak inflácia dosiahla 4%, čo znamená, že kúpyschopnosť jeho peňazí v skutočnosti klesla o 2%. Na účte bude síce mať 1530 eur, ale bude si za </a:t>
            </a:r>
            <a:r>
              <a:rPr lang="sk-SK" dirty="0" err="1"/>
              <a:t>ne</a:t>
            </a:r>
            <a:r>
              <a:rPr lang="sk-SK" dirty="0"/>
              <a:t> môcť kúpiť toľko, ako pred rokom za sumu 1470 eur (1500 – 30). To Martina, ktorý vyštudoval techniku zaskočilo. O cene peňazí nikdy predtým neuvažoval. Rozhodol sa zistiť viac. Pomôžte mu!</a:t>
            </a:r>
          </a:p>
          <a:p>
            <a:endParaRPr lang="sk-SK" dirty="0"/>
          </a:p>
        </p:txBody>
      </p:sp>
    </p:spTree>
    <p:extLst>
      <p:ext uri="{BB962C8B-B14F-4D97-AF65-F5344CB8AC3E}">
        <p14:creationId xmlns:p14="http://schemas.microsoft.com/office/powerpoint/2010/main" val="3480379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CEF0AC-633F-4EA9-878E-26F35C7219A9}"/>
              </a:ext>
            </a:extLst>
          </p:cNvPr>
          <p:cNvSpPr>
            <a:spLocks noGrp="1"/>
          </p:cNvSpPr>
          <p:nvPr>
            <p:ph type="title"/>
          </p:nvPr>
        </p:nvSpPr>
        <p:spPr/>
        <p:txBody>
          <a:bodyPr/>
          <a:lstStyle/>
          <a:p>
            <a:r>
              <a:rPr lang="sk-SK" dirty="0"/>
              <a:t>Úlohy</a:t>
            </a:r>
          </a:p>
        </p:txBody>
      </p:sp>
      <p:sp>
        <p:nvSpPr>
          <p:cNvPr id="3" name="Zástupný objekt pre obsah 2">
            <a:extLst>
              <a:ext uri="{FF2B5EF4-FFF2-40B4-BE49-F238E27FC236}">
                <a16:creationId xmlns:a16="http://schemas.microsoft.com/office/drawing/2014/main" id="{AF146BF4-70F7-4A1E-A430-BE9E5EDF1376}"/>
              </a:ext>
            </a:extLst>
          </p:cNvPr>
          <p:cNvSpPr>
            <a:spLocks noGrp="1"/>
          </p:cNvSpPr>
          <p:nvPr>
            <p:ph idx="1"/>
          </p:nvPr>
        </p:nvSpPr>
        <p:spPr>
          <a:xfrm>
            <a:off x="694509" y="1604865"/>
            <a:ext cx="10515600" cy="4594323"/>
          </a:xfrm>
        </p:spPr>
        <p:txBody>
          <a:bodyPr>
            <a:normAutofit/>
          </a:bodyPr>
          <a:lstStyle/>
          <a:p>
            <a:pPr marL="0" indent="0">
              <a:buNone/>
            </a:pPr>
            <a:r>
              <a:rPr lang="sk-SK" dirty="0"/>
              <a:t>Každý študent/tím študentov </a:t>
            </a:r>
          </a:p>
          <a:p>
            <a:pPr marL="514350" indent="-514350">
              <a:buAutoNum type="arabicPeriod"/>
            </a:pPr>
            <a:r>
              <a:rPr lang="sk-SK" dirty="0"/>
              <a:t>vytvorí Martinov spotrebný kôš, tzn., že doplní do 1. stĺpca ľubovoľné položky.</a:t>
            </a:r>
          </a:p>
          <a:p>
            <a:pPr marL="514350" indent="-514350">
              <a:buAutoNum type="arabicPeriod"/>
            </a:pPr>
            <a:r>
              <a:rPr lang="sk-SK" dirty="0"/>
              <a:t>určí cenu za kus v roku 2020 a vypočíta celkovú cenu vynásobením množstva a ceny za kus. </a:t>
            </a:r>
          </a:p>
          <a:p>
            <a:pPr marL="514350" indent="-514350">
              <a:buAutoNum type="arabicPeriod"/>
            </a:pPr>
            <a:r>
              <a:rPr lang="sk-SK" dirty="0"/>
              <a:t>vypočíta celkové spotrebné výdavky (celková cena koša) spočítaním hodnôt v stĺpci „spolu“.</a:t>
            </a:r>
          </a:p>
          <a:p>
            <a:pPr marL="514350" indent="-514350">
              <a:buAutoNum type="arabicPeriod"/>
            </a:pPr>
            <a:r>
              <a:rPr lang="sk-SK" dirty="0"/>
              <a:t>rovnaký výpočet spraví aj pre rok 2021.</a:t>
            </a:r>
          </a:p>
          <a:p>
            <a:pPr marL="514350" indent="-514350">
              <a:buAutoNum type="arabicPeriod"/>
            </a:pPr>
            <a:r>
              <a:rPr lang="sk-SK" dirty="0"/>
              <a:t>vypočíta ročnú mieru inflácie. </a:t>
            </a:r>
          </a:p>
          <a:p>
            <a:endParaRPr lang="sk-SK" dirty="0"/>
          </a:p>
        </p:txBody>
      </p:sp>
    </p:spTree>
    <p:extLst>
      <p:ext uri="{BB962C8B-B14F-4D97-AF65-F5344CB8AC3E}">
        <p14:creationId xmlns:p14="http://schemas.microsoft.com/office/powerpoint/2010/main" val="486940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objekt pre obsah 3">
            <a:extLst>
              <a:ext uri="{FF2B5EF4-FFF2-40B4-BE49-F238E27FC236}">
                <a16:creationId xmlns:a16="http://schemas.microsoft.com/office/drawing/2014/main" id="{5C804E81-5CFF-49C4-8A65-8F09E36D5317}"/>
              </a:ext>
            </a:extLst>
          </p:cNvPr>
          <p:cNvGraphicFramePr>
            <a:graphicFrameLocks noGrp="1"/>
          </p:cNvGraphicFramePr>
          <p:nvPr>
            <p:ph idx="1"/>
            <p:extLst>
              <p:ext uri="{D42A27DB-BD31-4B8C-83A1-F6EECF244321}">
                <p14:modId xmlns:p14="http://schemas.microsoft.com/office/powerpoint/2010/main" val="2504770747"/>
              </p:ext>
            </p:extLst>
          </p:nvPr>
        </p:nvGraphicFramePr>
        <p:xfrm>
          <a:off x="476435" y="412086"/>
          <a:ext cx="11239130" cy="5147604"/>
        </p:xfrm>
        <a:graphic>
          <a:graphicData uri="http://schemas.openxmlformats.org/drawingml/2006/table">
            <a:tbl>
              <a:tblPr firstRow="1" firstCol="1" bandRow="1">
                <a:tableStyleId>{5C22544A-7EE6-4342-B048-85BDC9FD1C3A}</a:tableStyleId>
              </a:tblPr>
              <a:tblGrid>
                <a:gridCol w="4992106">
                  <a:extLst>
                    <a:ext uri="{9D8B030D-6E8A-4147-A177-3AD203B41FA5}">
                      <a16:colId xmlns:a16="http://schemas.microsoft.com/office/drawing/2014/main" val="2596478771"/>
                    </a:ext>
                  </a:extLst>
                </a:gridCol>
                <a:gridCol w="1561205">
                  <a:extLst>
                    <a:ext uri="{9D8B030D-6E8A-4147-A177-3AD203B41FA5}">
                      <a16:colId xmlns:a16="http://schemas.microsoft.com/office/drawing/2014/main" val="1728610620"/>
                    </a:ext>
                  </a:extLst>
                </a:gridCol>
                <a:gridCol w="1561205">
                  <a:extLst>
                    <a:ext uri="{9D8B030D-6E8A-4147-A177-3AD203B41FA5}">
                      <a16:colId xmlns:a16="http://schemas.microsoft.com/office/drawing/2014/main" val="1005939246"/>
                    </a:ext>
                  </a:extLst>
                </a:gridCol>
                <a:gridCol w="1562307">
                  <a:extLst>
                    <a:ext uri="{9D8B030D-6E8A-4147-A177-3AD203B41FA5}">
                      <a16:colId xmlns:a16="http://schemas.microsoft.com/office/drawing/2014/main" val="4010991100"/>
                    </a:ext>
                  </a:extLst>
                </a:gridCol>
                <a:gridCol w="1562307">
                  <a:extLst>
                    <a:ext uri="{9D8B030D-6E8A-4147-A177-3AD203B41FA5}">
                      <a16:colId xmlns:a16="http://schemas.microsoft.com/office/drawing/2014/main" val="347796832"/>
                    </a:ext>
                  </a:extLst>
                </a:gridCol>
              </a:tblGrid>
              <a:tr h="340052">
                <a:tc rowSpan="2">
                  <a:txBody>
                    <a:bodyPr/>
                    <a:lstStyle/>
                    <a:p>
                      <a:pPr algn="just">
                        <a:lnSpc>
                          <a:spcPct val="115000"/>
                        </a:lnSpc>
                        <a:spcAft>
                          <a:spcPts val="0"/>
                        </a:spcAft>
                      </a:pPr>
                      <a:r>
                        <a:rPr lang="sk-SK" sz="1800" dirty="0">
                          <a:effectLst/>
                        </a:rPr>
                        <a:t>Množstvo za rok</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c gridSpan="2">
                  <a:txBody>
                    <a:bodyPr/>
                    <a:lstStyle/>
                    <a:p>
                      <a:pPr algn="ctr">
                        <a:lnSpc>
                          <a:spcPct val="115000"/>
                        </a:lnSpc>
                        <a:spcAft>
                          <a:spcPts val="0"/>
                        </a:spcAft>
                      </a:pPr>
                      <a:r>
                        <a:rPr lang="sk-SK" sz="1800" dirty="0">
                          <a:effectLst/>
                        </a:rPr>
                        <a:t>Cena v roku 2020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hMerge="1">
                  <a:txBody>
                    <a:bodyPr/>
                    <a:lstStyle/>
                    <a:p>
                      <a:endParaRPr lang="sk-SK"/>
                    </a:p>
                  </a:txBody>
                  <a:tcPr/>
                </a:tc>
                <a:tc gridSpan="2">
                  <a:txBody>
                    <a:bodyPr/>
                    <a:lstStyle/>
                    <a:p>
                      <a:pPr algn="ctr">
                        <a:lnSpc>
                          <a:spcPct val="115000"/>
                        </a:lnSpc>
                        <a:spcAft>
                          <a:spcPts val="0"/>
                        </a:spcAft>
                      </a:pPr>
                      <a:r>
                        <a:rPr lang="sk-SK" sz="1800" dirty="0">
                          <a:effectLst/>
                        </a:rPr>
                        <a:t>Cena v roku 2021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hMerge="1">
                  <a:txBody>
                    <a:bodyPr/>
                    <a:lstStyle/>
                    <a:p>
                      <a:endParaRPr lang="sk-SK"/>
                    </a:p>
                  </a:txBody>
                  <a:tcPr/>
                </a:tc>
                <a:extLst>
                  <a:ext uri="{0D108BD9-81ED-4DB2-BD59-A6C34878D82A}">
                    <a16:rowId xmlns:a16="http://schemas.microsoft.com/office/drawing/2014/main" val="3190897939"/>
                  </a:ext>
                </a:extLst>
              </a:tr>
              <a:tr h="340271">
                <a:tc vMerge="1">
                  <a:txBody>
                    <a:bodyPr/>
                    <a:lstStyle/>
                    <a:p>
                      <a:endParaRPr lang="sk-SK"/>
                    </a:p>
                  </a:txBody>
                  <a:tcPr/>
                </a:tc>
                <a:tc>
                  <a:txBody>
                    <a:bodyPr/>
                    <a:lstStyle/>
                    <a:p>
                      <a:pPr algn="ctr">
                        <a:lnSpc>
                          <a:spcPct val="115000"/>
                        </a:lnSpc>
                        <a:spcAft>
                          <a:spcPts val="0"/>
                        </a:spcAft>
                      </a:pPr>
                      <a:r>
                        <a:rPr lang="sk-SK" sz="1800" dirty="0">
                          <a:effectLst/>
                        </a:rPr>
                        <a:t>za kus</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spolu</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za kus</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spolu</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059849"/>
                  </a:ext>
                </a:extLst>
              </a:tr>
              <a:tr h="340271">
                <a:tc>
                  <a:txBody>
                    <a:bodyPr/>
                    <a:lstStyle/>
                    <a:p>
                      <a:pPr algn="just">
                        <a:lnSpc>
                          <a:spcPct val="115000"/>
                        </a:lnSpc>
                        <a:spcAft>
                          <a:spcPts val="0"/>
                        </a:spcAft>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1752750"/>
                  </a:ext>
                </a:extLst>
              </a:tr>
              <a:tr h="34027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3388195"/>
                  </a:ext>
                </a:extLst>
              </a:tr>
              <a:tr h="340271">
                <a:tc>
                  <a:txBody>
                    <a:bodyPr/>
                    <a:lstStyle/>
                    <a:p>
                      <a:pPr algn="just">
                        <a:lnSpc>
                          <a:spcPct val="115000"/>
                        </a:lnSpc>
                        <a:spcAft>
                          <a:spcPts val="0"/>
                        </a:spcAft>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3267089"/>
                  </a:ext>
                </a:extLst>
              </a:tr>
              <a:tr h="340271">
                <a:tc>
                  <a:txBody>
                    <a:bodyPr/>
                    <a:lstStyle/>
                    <a:p>
                      <a:endParaRPr lang="sk-SK" dirty="0"/>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83033"/>
                  </a:ext>
                </a:extLst>
              </a:tr>
              <a:tr h="340271">
                <a:tc>
                  <a:txBody>
                    <a:bodyPr/>
                    <a:lstStyle/>
                    <a:p>
                      <a:pPr algn="just">
                        <a:lnSpc>
                          <a:spcPct val="115000"/>
                        </a:lnSpc>
                        <a:spcAft>
                          <a:spcPts val="0"/>
                        </a:spcAft>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6753466"/>
                  </a:ext>
                </a:extLst>
              </a:tr>
              <a:tr h="340271">
                <a:tc>
                  <a:txBody>
                    <a:bodyPr/>
                    <a:lstStyle/>
                    <a:p>
                      <a:pPr algn="l">
                        <a:lnSpc>
                          <a:spcPct val="115000"/>
                        </a:lnSpc>
                        <a:spcAft>
                          <a:spcPts val="0"/>
                        </a:spcAft>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1301918"/>
                  </a:ext>
                </a:extLst>
              </a:tr>
              <a:tr h="340271">
                <a:tc>
                  <a:txBody>
                    <a:bodyPr/>
                    <a:lstStyle/>
                    <a:p>
                      <a:pPr algn="just">
                        <a:lnSpc>
                          <a:spcPct val="115000"/>
                        </a:lnSpc>
                        <a:spcAft>
                          <a:spcPts val="0"/>
                        </a:spcAft>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3887764"/>
                  </a:ext>
                </a:extLst>
              </a:tr>
              <a:tr h="34027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0817644"/>
                  </a:ext>
                </a:extLst>
              </a:tr>
              <a:tr h="340271">
                <a:tc>
                  <a:txBody>
                    <a:bodyPr/>
                    <a:lstStyle/>
                    <a:p>
                      <a:pPr algn="just">
                        <a:lnSpc>
                          <a:spcPct val="115000"/>
                        </a:lnSpc>
                        <a:spcAft>
                          <a:spcPts val="0"/>
                        </a:spcAft>
                      </a:pPr>
                      <a:endParaRPr lang="sk-SK"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8293853"/>
                  </a:ext>
                </a:extLst>
              </a:tr>
              <a:tr h="340271">
                <a:tc>
                  <a:txBody>
                    <a:bodyPr/>
                    <a:lstStyle/>
                    <a:p>
                      <a:pPr algn="just">
                        <a:lnSpc>
                          <a:spcPct val="115000"/>
                        </a:lnSpc>
                        <a:spcAft>
                          <a:spcPts val="0"/>
                        </a:spcAft>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7996046"/>
                  </a:ext>
                </a:extLst>
              </a:tr>
              <a:tr h="384029">
                <a:tc>
                  <a:txBody>
                    <a:bodyPr/>
                    <a:lstStyle/>
                    <a:p>
                      <a:pPr algn="just">
                        <a:lnSpc>
                          <a:spcPct val="115000"/>
                        </a:lnSpc>
                        <a:spcAft>
                          <a:spcPts val="0"/>
                        </a:spcAft>
                      </a:pPr>
                      <a:r>
                        <a:rPr lang="sk-SK" sz="1800" dirty="0">
                          <a:effectLst/>
                        </a:rPr>
                        <a:t>Celková cena koša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za rok 2020:</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za rok 2021:</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5849892"/>
                  </a:ext>
                </a:extLst>
              </a:tr>
              <a:tr h="340271">
                <a:tc>
                  <a:txBody>
                    <a:bodyPr/>
                    <a:lstStyle/>
                    <a:p>
                      <a:pPr algn="just">
                        <a:lnSpc>
                          <a:spcPct val="115000"/>
                        </a:lnSpc>
                        <a:spcAft>
                          <a:spcPts val="0"/>
                        </a:spcAft>
                      </a:pPr>
                      <a:r>
                        <a:rPr lang="sk-SK" sz="1800">
                          <a:effectLst/>
                        </a:rPr>
                        <a:t>Cenový index</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100</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5953868"/>
                  </a:ext>
                </a:extLst>
              </a:tr>
              <a:tr h="340271">
                <a:tc>
                  <a:txBody>
                    <a:bodyPr/>
                    <a:lstStyle/>
                    <a:p>
                      <a:pPr algn="just">
                        <a:lnSpc>
                          <a:spcPct val="115000"/>
                        </a:lnSpc>
                        <a:spcAft>
                          <a:spcPts val="0"/>
                        </a:spcAft>
                      </a:pPr>
                      <a:r>
                        <a:rPr lang="sk-SK" sz="1800">
                          <a:effectLst/>
                        </a:rPr>
                        <a:t>Miera inflácie</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646257"/>
                  </a:ext>
                </a:extLst>
              </a:tr>
            </a:tbl>
          </a:graphicData>
        </a:graphic>
      </p:graphicFrame>
    </p:spTree>
    <p:extLst>
      <p:ext uri="{BB962C8B-B14F-4D97-AF65-F5344CB8AC3E}">
        <p14:creationId xmlns:p14="http://schemas.microsoft.com/office/powerpoint/2010/main" val="80495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objekt pre obsah 3">
            <a:extLst>
              <a:ext uri="{FF2B5EF4-FFF2-40B4-BE49-F238E27FC236}">
                <a16:creationId xmlns:a16="http://schemas.microsoft.com/office/drawing/2014/main" id="{5C804E81-5CFF-49C4-8A65-8F09E36D5317}"/>
              </a:ext>
            </a:extLst>
          </p:cNvPr>
          <p:cNvGraphicFramePr>
            <a:graphicFrameLocks noGrp="1"/>
          </p:cNvGraphicFramePr>
          <p:nvPr>
            <p:ph idx="1"/>
            <p:extLst>
              <p:ext uri="{D42A27DB-BD31-4B8C-83A1-F6EECF244321}">
                <p14:modId xmlns:p14="http://schemas.microsoft.com/office/powerpoint/2010/main" val="4157859704"/>
              </p:ext>
            </p:extLst>
          </p:nvPr>
        </p:nvGraphicFramePr>
        <p:xfrm>
          <a:off x="476435" y="412086"/>
          <a:ext cx="11239130" cy="5417505"/>
        </p:xfrm>
        <a:graphic>
          <a:graphicData uri="http://schemas.openxmlformats.org/drawingml/2006/table">
            <a:tbl>
              <a:tblPr firstRow="1" firstCol="1" bandRow="1">
                <a:tableStyleId>{5C22544A-7EE6-4342-B048-85BDC9FD1C3A}</a:tableStyleId>
              </a:tblPr>
              <a:tblGrid>
                <a:gridCol w="4992106">
                  <a:extLst>
                    <a:ext uri="{9D8B030D-6E8A-4147-A177-3AD203B41FA5}">
                      <a16:colId xmlns:a16="http://schemas.microsoft.com/office/drawing/2014/main" val="2596478771"/>
                    </a:ext>
                  </a:extLst>
                </a:gridCol>
                <a:gridCol w="1561205">
                  <a:extLst>
                    <a:ext uri="{9D8B030D-6E8A-4147-A177-3AD203B41FA5}">
                      <a16:colId xmlns:a16="http://schemas.microsoft.com/office/drawing/2014/main" val="1728610620"/>
                    </a:ext>
                  </a:extLst>
                </a:gridCol>
                <a:gridCol w="1561205">
                  <a:extLst>
                    <a:ext uri="{9D8B030D-6E8A-4147-A177-3AD203B41FA5}">
                      <a16:colId xmlns:a16="http://schemas.microsoft.com/office/drawing/2014/main" val="1005939246"/>
                    </a:ext>
                  </a:extLst>
                </a:gridCol>
                <a:gridCol w="1562307">
                  <a:extLst>
                    <a:ext uri="{9D8B030D-6E8A-4147-A177-3AD203B41FA5}">
                      <a16:colId xmlns:a16="http://schemas.microsoft.com/office/drawing/2014/main" val="4010991100"/>
                    </a:ext>
                  </a:extLst>
                </a:gridCol>
                <a:gridCol w="1562307">
                  <a:extLst>
                    <a:ext uri="{9D8B030D-6E8A-4147-A177-3AD203B41FA5}">
                      <a16:colId xmlns:a16="http://schemas.microsoft.com/office/drawing/2014/main" val="347796832"/>
                    </a:ext>
                  </a:extLst>
                </a:gridCol>
              </a:tblGrid>
              <a:tr h="340052">
                <a:tc rowSpan="2">
                  <a:txBody>
                    <a:bodyPr/>
                    <a:lstStyle/>
                    <a:p>
                      <a:pPr algn="just">
                        <a:lnSpc>
                          <a:spcPct val="115000"/>
                        </a:lnSpc>
                        <a:spcAft>
                          <a:spcPts val="0"/>
                        </a:spcAft>
                      </a:pPr>
                      <a:r>
                        <a:rPr lang="sk-SK" sz="1800" dirty="0">
                          <a:effectLst/>
                        </a:rPr>
                        <a:t>Množstvo za rok</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c gridSpan="2">
                  <a:txBody>
                    <a:bodyPr/>
                    <a:lstStyle/>
                    <a:p>
                      <a:pPr algn="ctr">
                        <a:lnSpc>
                          <a:spcPct val="115000"/>
                        </a:lnSpc>
                        <a:spcAft>
                          <a:spcPts val="0"/>
                        </a:spcAft>
                      </a:pPr>
                      <a:r>
                        <a:rPr lang="sk-SK" sz="1800" dirty="0">
                          <a:effectLst/>
                        </a:rPr>
                        <a:t>Cena v roku 2020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hMerge="1">
                  <a:txBody>
                    <a:bodyPr/>
                    <a:lstStyle/>
                    <a:p>
                      <a:endParaRPr lang="sk-SK"/>
                    </a:p>
                  </a:txBody>
                  <a:tcPr/>
                </a:tc>
                <a:tc gridSpan="2">
                  <a:txBody>
                    <a:bodyPr/>
                    <a:lstStyle/>
                    <a:p>
                      <a:pPr algn="ctr">
                        <a:lnSpc>
                          <a:spcPct val="115000"/>
                        </a:lnSpc>
                        <a:spcAft>
                          <a:spcPts val="0"/>
                        </a:spcAft>
                      </a:pPr>
                      <a:r>
                        <a:rPr lang="sk-SK" sz="1800" dirty="0">
                          <a:effectLst/>
                        </a:rPr>
                        <a:t>Cena v roku 2021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hMerge="1">
                  <a:txBody>
                    <a:bodyPr/>
                    <a:lstStyle/>
                    <a:p>
                      <a:endParaRPr lang="sk-SK"/>
                    </a:p>
                  </a:txBody>
                  <a:tcPr/>
                </a:tc>
                <a:extLst>
                  <a:ext uri="{0D108BD9-81ED-4DB2-BD59-A6C34878D82A}">
                    <a16:rowId xmlns:a16="http://schemas.microsoft.com/office/drawing/2014/main" val="3190897939"/>
                  </a:ext>
                </a:extLst>
              </a:tr>
              <a:tr h="340271">
                <a:tc vMerge="1">
                  <a:txBody>
                    <a:bodyPr/>
                    <a:lstStyle/>
                    <a:p>
                      <a:endParaRPr lang="sk-SK"/>
                    </a:p>
                  </a:txBody>
                  <a:tcPr/>
                </a:tc>
                <a:tc>
                  <a:txBody>
                    <a:bodyPr/>
                    <a:lstStyle/>
                    <a:p>
                      <a:pPr algn="ctr">
                        <a:lnSpc>
                          <a:spcPct val="115000"/>
                        </a:lnSpc>
                        <a:spcAft>
                          <a:spcPts val="0"/>
                        </a:spcAft>
                      </a:pPr>
                      <a:r>
                        <a:rPr lang="sk-SK" sz="1800" dirty="0">
                          <a:effectLst/>
                        </a:rPr>
                        <a:t>za kus</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spolu</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za kus</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spolu</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059849"/>
                  </a:ext>
                </a:extLst>
              </a:tr>
              <a:tr h="340271">
                <a:tc>
                  <a:txBody>
                    <a:bodyPr/>
                    <a:lstStyle/>
                    <a:p>
                      <a:pPr algn="just">
                        <a:lnSpc>
                          <a:spcPct val="115000"/>
                        </a:lnSpc>
                        <a:spcAft>
                          <a:spcPts val="0"/>
                        </a:spcAft>
                      </a:pPr>
                      <a:r>
                        <a:rPr lang="sk-SK" sz="1800" dirty="0">
                          <a:effectLst/>
                        </a:rPr>
                        <a:t>600 rožkov</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1752750"/>
                  </a:ext>
                </a:extLst>
              </a:tr>
              <a:tr h="34027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sk-SK" sz="1800" dirty="0">
                          <a:effectLst/>
                        </a:rPr>
                        <a:t>12x obedové menu v reštaurácii</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3388195"/>
                  </a:ext>
                </a:extLst>
              </a:tr>
              <a:tr h="340271">
                <a:tc>
                  <a:txBody>
                    <a:bodyPr/>
                    <a:lstStyle/>
                    <a:p>
                      <a:pPr algn="just">
                        <a:lnSpc>
                          <a:spcPct val="115000"/>
                        </a:lnSpc>
                        <a:spcAft>
                          <a:spcPts val="0"/>
                        </a:spcAft>
                      </a:pPr>
                      <a:r>
                        <a:rPr lang="sk-SK" sz="1800" dirty="0">
                          <a:effectLst/>
                        </a:rPr>
                        <a:t>Elektrina (za celý rok)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3267089"/>
                  </a:ext>
                </a:extLst>
              </a:tr>
              <a:tr h="340271">
                <a:tc>
                  <a:txBody>
                    <a:bodyPr/>
                    <a:lstStyle/>
                    <a:p>
                      <a:r>
                        <a:rPr lang="sk-SK" dirty="0"/>
                        <a:t>Nájomné 1-izbového bytu</a:t>
                      </a: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83033"/>
                  </a:ext>
                </a:extLst>
              </a:tr>
              <a:tr h="340271">
                <a:tc>
                  <a:txBody>
                    <a:bodyPr/>
                    <a:lstStyle/>
                    <a:p>
                      <a:pPr algn="just">
                        <a:lnSpc>
                          <a:spcPct val="115000"/>
                        </a:lnSpc>
                        <a:spcAft>
                          <a:spcPts val="0"/>
                        </a:spcAft>
                      </a:pPr>
                      <a:r>
                        <a:rPr lang="sk-SK" sz="1800" dirty="0">
                          <a:effectLst/>
                        </a:rPr>
                        <a:t>1 písací stôl</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6753466"/>
                  </a:ext>
                </a:extLst>
              </a:tr>
              <a:tr h="340271">
                <a:tc>
                  <a:txBody>
                    <a:bodyPr/>
                    <a:lstStyle/>
                    <a:p>
                      <a:pPr algn="l">
                        <a:lnSpc>
                          <a:spcPct val="115000"/>
                        </a:lnSpc>
                        <a:spcAft>
                          <a:spcPts val="0"/>
                        </a:spcAft>
                      </a:pPr>
                      <a:r>
                        <a:rPr lang="sk-SK" sz="1800" dirty="0">
                          <a:effectLst/>
                        </a:rPr>
                        <a:t>1 dovolenka v Tatrách (1 týždeň, ubytovanie v apartmáne – stredná trieda)</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1301918"/>
                  </a:ext>
                </a:extLst>
              </a:tr>
              <a:tr h="340271">
                <a:tc>
                  <a:txBody>
                    <a:bodyPr/>
                    <a:lstStyle/>
                    <a:p>
                      <a:pPr algn="just">
                        <a:lnSpc>
                          <a:spcPct val="115000"/>
                        </a:lnSpc>
                        <a:spcAft>
                          <a:spcPts val="0"/>
                        </a:spcAft>
                      </a:pPr>
                      <a:r>
                        <a:rPr lang="sk-SK" sz="1800" dirty="0">
                          <a:effectLst/>
                        </a:rPr>
                        <a:t>2 topánky (1 do roboty 1 na šport)</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3887764"/>
                  </a:ext>
                </a:extLst>
              </a:tr>
              <a:tr h="34027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sk-SK" sz="1800" dirty="0">
                          <a:effectLst/>
                        </a:rPr>
                        <a:t>1 zimná bunda</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0817644"/>
                  </a:ext>
                </a:extLst>
              </a:tr>
              <a:tr h="340271">
                <a:tc>
                  <a:txBody>
                    <a:bodyPr/>
                    <a:lstStyle/>
                    <a:p>
                      <a:pPr algn="just">
                        <a:lnSpc>
                          <a:spcPct val="115000"/>
                        </a:lnSpc>
                        <a:spcAft>
                          <a:spcPts val="0"/>
                        </a:spcAft>
                      </a:pPr>
                      <a:r>
                        <a:rPr lang="sk-SK" sz="1800" dirty="0">
                          <a:effectLst/>
                          <a:latin typeface="Century Gothic" panose="020B0502020202020204" pitchFamily="34" charset="0"/>
                          <a:ea typeface="Calibri" panose="020F0502020204030204" pitchFamily="34" charset="0"/>
                          <a:cs typeface="Times New Roman" panose="02020603050405020304" pitchFamily="18" charset="0"/>
                        </a:rPr>
                        <a:t>1 pánske rifle</a:t>
                      </a: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8293853"/>
                  </a:ext>
                </a:extLst>
              </a:tr>
              <a:tr h="340271">
                <a:tc>
                  <a:txBody>
                    <a:bodyPr/>
                    <a:lstStyle/>
                    <a:p>
                      <a:pPr algn="just">
                        <a:lnSpc>
                          <a:spcPct val="115000"/>
                        </a:lnSpc>
                        <a:spcAft>
                          <a:spcPts val="0"/>
                        </a:spcAft>
                      </a:pPr>
                      <a:r>
                        <a:rPr lang="sk-SK" sz="1800">
                          <a:effectLst/>
                        </a:rPr>
                        <a:t>2 knihy</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7996046"/>
                  </a:ext>
                </a:extLst>
              </a:tr>
              <a:tr h="384029">
                <a:tc>
                  <a:txBody>
                    <a:bodyPr/>
                    <a:lstStyle/>
                    <a:p>
                      <a:pPr algn="just">
                        <a:lnSpc>
                          <a:spcPct val="115000"/>
                        </a:lnSpc>
                        <a:spcAft>
                          <a:spcPts val="0"/>
                        </a:spcAft>
                      </a:pPr>
                      <a:r>
                        <a:rPr lang="sk-SK" sz="1800" dirty="0">
                          <a:effectLst/>
                        </a:rPr>
                        <a:t>Celková cena koša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za rok 2020:</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za rok 2021:</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5849892"/>
                  </a:ext>
                </a:extLst>
              </a:tr>
              <a:tr h="340271">
                <a:tc>
                  <a:txBody>
                    <a:bodyPr/>
                    <a:lstStyle/>
                    <a:p>
                      <a:pPr algn="just">
                        <a:lnSpc>
                          <a:spcPct val="115000"/>
                        </a:lnSpc>
                        <a:spcAft>
                          <a:spcPts val="0"/>
                        </a:spcAft>
                      </a:pPr>
                      <a:r>
                        <a:rPr lang="sk-SK" sz="1800">
                          <a:effectLst/>
                        </a:rPr>
                        <a:t>Cenový index</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100</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5953868"/>
                  </a:ext>
                </a:extLst>
              </a:tr>
              <a:tr h="340271">
                <a:tc>
                  <a:txBody>
                    <a:bodyPr/>
                    <a:lstStyle/>
                    <a:p>
                      <a:pPr algn="just">
                        <a:lnSpc>
                          <a:spcPct val="115000"/>
                        </a:lnSpc>
                        <a:spcAft>
                          <a:spcPts val="0"/>
                        </a:spcAft>
                      </a:pPr>
                      <a:r>
                        <a:rPr lang="sk-SK" sz="1800">
                          <a:effectLst/>
                        </a:rPr>
                        <a:t>Miera inflácie</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a:effectLst/>
                        </a:rPr>
                        <a:t>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sk-SK" sz="1800" dirty="0">
                          <a:effectLst/>
                        </a:rPr>
                        <a:t>?</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646257"/>
                  </a:ext>
                </a:extLst>
              </a:tr>
            </a:tbl>
          </a:graphicData>
        </a:graphic>
      </p:graphicFrame>
    </p:spTree>
    <p:extLst>
      <p:ext uri="{BB962C8B-B14F-4D97-AF65-F5344CB8AC3E}">
        <p14:creationId xmlns:p14="http://schemas.microsoft.com/office/powerpoint/2010/main" val="784830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3B4497-78CF-450A-B1AB-F185AF07DEE0}"/>
              </a:ext>
            </a:extLst>
          </p:cNvPr>
          <p:cNvSpPr>
            <a:spLocks noGrp="1"/>
          </p:cNvSpPr>
          <p:nvPr>
            <p:ph type="title"/>
          </p:nvPr>
        </p:nvSpPr>
        <p:spPr/>
        <p:txBody>
          <a:bodyPr/>
          <a:lstStyle/>
          <a:p>
            <a:r>
              <a:rPr lang="sk-SK" dirty="0"/>
              <a:t>Pomôcka k výpočtu inflácie</a:t>
            </a:r>
          </a:p>
        </p:txBody>
      </p:sp>
      <mc:AlternateContent xmlns:mc="http://schemas.openxmlformats.org/markup-compatibility/2006" xmlns:a14="http://schemas.microsoft.com/office/drawing/2010/main">
        <mc:Choice Requires="a14">
          <p:sp>
            <p:nvSpPr>
              <p:cNvPr id="3" name="Zástupný objekt pre obsah 2">
                <a:extLst>
                  <a:ext uri="{FF2B5EF4-FFF2-40B4-BE49-F238E27FC236}">
                    <a16:creationId xmlns:a16="http://schemas.microsoft.com/office/drawing/2014/main" id="{ECDF776C-C12C-4A89-94BB-AF16E7FD5975}"/>
                  </a:ext>
                </a:extLst>
              </p:cNvPr>
              <p:cNvSpPr>
                <a:spLocks noGrp="1"/>
              </p:cNvSpPr>
              <p:nvPr>
                <p:ph idx="1"/>
              </p:nvPr>
            </p:nvSpPr>
            <p:spPr/>
            <p:txBody>
              <a:bodyPr/>
              <a:lstStyle/>
              <a:p>
                <a:pPr marL="0" indent="0">
                  <a:buNone/>
                </a:pPr>
                <a:r>
                  <a:rPr lang="sk-SK" dirty="0"/>
                  <a:t>Výpočet cenového indexu v roku 2021:</a:t>
                </a:r>
              </a:p>
              <a:p>
                <a:pPr marL="0" indent="0">
                  <a:buNone/>
                </a:pPr>
                <a:endParaRPr lang="sk-SK" i="1" dirty="0"/>
              </a:p>
              <a:p>
                <a:pPr marL="0" indent="0">
                  <a:buNone/>
                </a:pPr>
                <a14:m>
                  <m:oMathPara xmlns:m="http://schemas.openxmlformats.org/officeDocument/2006/math">
                    <m:oMathParaPr>
                      <m:jc m:val="centerGroup"/>
                    </m:oMathParaPr>
                    <m:oMath xmlns:m="http://schemas.openxmlformats.org/officeDocument/2006/math">
                      <m:r>
                        <a:rPr lang="sk-SK" i="1">
                          <a:latin typeface="Cambria Math" panose="02040503050406030204" pitchFamily="18" charset="0"/>
                        </a:rPr>
                        <m:t>(</m:t>
                      </m:r>
                      <m:f>
                        <m:fPr>
                          <m:ctrlPr>
                            <a:rPr lang="sk-SK" i="1">
                              <a:latin typeface="Cambria Math" panose="02040503050406030204" pitchFamily="18" charset="0"/>
                            </a:rPr>
                          </m:ctrlPr>
                        </m:fPr>
                        <m:num>
                          <m:r>
                            <a:rPr lang="sk-SK" i="1">
                              <a:latin typeface="Cambria Math" panose="02040503050406030204" pitchFamily="18" charset="0"/>
                            </a:rPr>
                            <m:t>𝑐𝑒𝑙𝑘𝑜𝑣</m:t>
                          </m:r>
                          <m:r>
                            <a:rPr lang="sk-SK" i="1">
                              <a:latin typeface="Cambria Math" panose="02040503050406030204" pitchFamily="18" charset="0"/>
                            </a:rPr>
                            <m:t>á </m:t>
                          </m:r>
                          <m:r>
                            <a:rPr lang="sk-SK" i="1">
                              <a:latin typeface="Cambria Math" panose="02040503050406030204" pitchFamily="18" charset="0"/>
                            </a:rPr>
                            <m:t>𝑐𝑒𝑛𝑎</m:t>
                          </m:r>
                          <m:r>
                            <a:rPr lang="sk-SK" i="1">
                              <a:latin typeface="Cambria Math" panose="02040503050406030204" pitchFamily="18" charset="0"/>
                            </a:rPr>
                            <m:t> </m:t>
                          </m:r>
                          <m:r>
                            <a:rPr lang="sk-SK" i="1">
                              <a:latin typeface="Cambria Math" panose="02040503050406030204" pitchFamily="18" charset="0"/>
                            </a:rPr>
                            <m:t>𝑘𝑜</m:t>
                          </m:r>
                          <m:r>
                            <a:rPr lang="sk-SK" i="1">
                              <a:latin typeface="Cambria Math" panose="02040503050406030204" pitchFamily="18" charset="0"/>
                            </a:rPr>
                            <m:t>š</m:t>
                          </m:r>
                          <m:r>
                            <a:rPr lang="sk-SK" i="1">
                              <a:latin typeface="Cambria Math" panose="02040503050406030204" pitchFamily="18" charset="0"/>
                            </a:rPr>
                            <m:t>𝑎</m:t>
                          </m:r>
                          <m:r>
                            <a:rPr lang="sk-SK" i="1">
                              <a:latin typeface="Cambria Math" panose="02040503050406030204" pitchFamily="18" charset="0"/>
                            </a:rPr>
                            <m:t> </m:t>
                          </m:r>
                          <m:r>
                            <a:rPr lang="sk-SK" i="1">
                              <a:latin typeface="Cambria Math" panose="02040503050406030204" pitchFamily="18" charset="0"/>
                            </a:rPr>
                            <m:t>𝑣</m:t>
                          </m:r>
                          <m:r>
                            <a:rPr lang="sk-SK" i="1">
                              <a:latin typeface="Cambria Math" panose="02040503050406030204" pitchFamily="18" charset="0"/>
                            </a:rPr>
                            <m:t> </m:t>
                          </m:r>
                          <m:r>
                            <a:rPr lang="sk-SK" i="1">
                              <a:latin typeface="Cambria Math" panose="02040503050406030204" pitchFamily="18" charset="0"/>
                            </a:rPr>
                            <m:t>𝑟𝑜𝑘𝑢</m:t>
                          </m:r>
                          <m:r>
                            <a:rPr lang="sk-SK" i="1">
                              <a:latin typeface="Cambria Math" panose="02040503050406030204" pitchFamily="18" charset="0"/>
                            </a:rPr>
                            <m:t> 2021</m:t>
                          </m:r>
                        </m:num>
                        <m:den>
                          <m:r>
                            <a:rPr lang="sk-SK" i="1">
                              <a:latin typeface="Cambria Math" panose="02040503050406030204" pitchFamily="18" charset="0"/>
                            </a:rPr>
                            <m:t>𝑐𝑒𝑙𝑘𝑜𝑣</m:t>
                          </m:r>
                          <m:r>
                            <a:rPr lang="sk-SK" i="1">
                              <a:latin typeface="Cambria Math" panose="02040503050406030204" pitchFamily="18" charset="0"/>
                            </a:rPr>
                            <m:t>á </m:t>
                          </m:r>
                          <m:r>
                            <a:rPr lang="sk-SK" i="1">
                              <a:latin typeface="Cambria Math" panose="02040503050406030204" pitchFamily="18" charset="0"/>
                            </a:rPr>
                            <m:t>𝑐𝑒𝑛𝑎</m:t>
                          </m:r>
                          <m:r>
                            <a:rPr lang="sk-SK" i="1">
                              <a:latin typeface="Cambria Math" panose="02040503050406030204" pitchFamily="18" charset="0"/>
                            </a:rPr>
                            <m:t> </m:t>
                          </m:r>
                          <m:r>
                            <a:rPr lang="sk-SK" i="1">
                              <a:latin typeface="Cambria Math" panose="02040503050406030204" pitchFamily="18" charset="0"/>
                            </a:rPr>
                            <m:t>𝑘𝑜</m:t>
                          </m:r>
                          <m:r>
                            <a:rPr lang="sk-SK" i="1">
                              <a:latin typeface="Cambria Math" panose="02040503050406030204" pitchFamily="18" charset="0"/>
                            </a:rPr>
                            <m:t>š</m:t>
                          </m:r>
                          <m:r>
                            <a:rPr lang="sk-SK" i="1">
                              <a:latin typeface="Cambria Math" panose="02040503050406030204" pitchFamily="18" charset="0"/>
                            </a:rPr>
                            <m:t>𝑎</m:t>
                          </m:r>
                          <m:r>
                            <a:rPr lang="sk-SK" i="1">
                              <a:latin typeface="Cambria Math" panose="02040503050406030204" pitchFamily="18" charset="0"/>
                            </a:rPr>
                            <m:t> </m:t>
                          </m:r>
                          <m:r>
                            <a:rPr lang="sk-SK" i="1">
                              <a:latin typeface="Cambria Math" panose="02040503050406030204" pitchFamily="18" charset="0"/>
                            </a:rPr>
                            <m:t>𝑣</m:t>
                          </m:r>
                          <m:r>
                            <a:rPr lang="sk-SK" i="1">
                              <a:latin typeface="Cambria Math" panose="02040503050406030204" pitchFamily="18" charset="0"/>
                            </a:rPr>
                            <m:t> </m:t>
                          </m:r>
                          <m:r>
                            <a:rPr lang="sk-SK" i="1">
                              <a:latin typeface="Cambria Math" panose="02040503050406030204" pitchFamily="18" charset="0"/>
                            </a:rPr>
                            <m:t>𝑟𝑜𝑘𝑢</m:t>
                          </m:r>
                          <m:r>
                            <a:rPr lang="sk-SK" i="1">
                              <a:latin typeface="Cambria Math" panose="02040503050406030204" pitchFamily="18" charset="0"/>
                            </a:rPr>
                            <m:t> 2020</m:t>
                          </m:r>
                        </m:den>
                      </m:f>
                      <m:r>
                        <a:rPr lang="sk-SK" i="1">
                          <a:latin typeface="Cambria Math" panose="02040503050406030204" pitchFamily="18" charset="0"/>
                        </a:rPr>
                        <m:t>)∗100</m:t>
                      </m:r>
                    </m:oMath>
                  </m:oMathPara>
                </a14:m>
                <a:endParaRPr lang="sk-SK" dirty="0"/>
              </a:p>
              <a:p>
                <a:pPr marL="0" indent="0">
                  <a:buNone/>
                </a:pPr>
                <a:r>
                  <a:rPr lang="sk-SK" dirty="0"/>
                  <a:t> </a:t>
                </a:r>
              </a:p>
              <a:p>
                <a:pPr marL="0" indent="0">
                  <a:buNone/>
                </a:pPr>
                <a:r>
                  <a:rPr lang="sk-SK" dirty="0"/>
                  <a:t>Ročná miera inflácie v roku 2021:</a:t>
                </a:r>
              </a:p>
              <a:p>
                <a:pPr marL="0" indent="0">
                  <a:buNone/>
                </a:pPr>
                <a:endParaRPr lang="sk-SK" i="1" dirty="0"/>
              </a:p>
              <a:p>
                <a:pPr marL="0" indent="0">
                  <a:buNone/>
                </a:pPr>
                <a14:m>
                  <m:oMathPara xmlns:m="http://schemas.openxmlformats.org/officeDocument/2006/math">
                    <m:oMathParaPr>
                      <m:jc m:val="centerGroup"/>
                    </m:oMathParaPr>
                    <m:oMath xmlns:m="http://schemas.openxmlformats.org/officeDocument/2006/math">
                      <m:f>
                        <m:fPr>
                          <m:ctrlPr>
                            <a:rPr lang="sk-SK" i="1">
                              <a:latin typeface="Cambria Math" panose="02040503050406030204" pitchFamily="18" charset="0"/>
                            </a:rPr>
                          </m:ctrlPr>
                        </m:fPr>
                        <m:num>
                          <m:r>
                            <a:rPr lang="sk-SK" i="1">
                              <a:latin typeface="Cambria Math" panose="02040503050406030204" pitchFamily="18" charset="0"/>
                            </a:rPr>
                            <m:t>(</m:t>
                          </m:r>
                          <m:r>
                            <a:rPr lang="sk-SK" i="1">
                              <a:latin typeface="Cambria Math" panose="02040503050406030204" pitchFamily="18" charset="0"/>
                            </a:rPr>
                            <m:t>𝑐𝑒𝑛𝑜𝑣</m:t>
                          </m:r>
                          <m:r>
                            <a:rPr lang="sk-SK" i="1">
                              <a:latin typeface="Cambria Math" panose="02040503050406030204" pitchFamily="18" charset="0"/>
                            </a:rPr>
                            <m:t>ý </m:t>
                          </m:r>
                          <m:r>
                            <a:rPr lang="sk-SK" i="1">
                              <a:latin typeface="Cambria Math" panose="02040503050406030204" pitchFamily="18" charset="0"/>
                            </a:rPr>
                            <m:t>𝑖𝑛𝑑𝑒𝑥</m:t>
                          </m:r>
                          <m:r>
                            <a:rPr lang="sk-SK" i="1">
                              <a:latin typeface="Cambria Math" panose="02040503050406030204" pitchFamily="18" charset="0"/>
                            </a:rPr>
                            <m:t> 2021−</m:t>
                          </m:r>
                          <m:r>
                            <a:rPr lang="sk-SK" i="1">
                              <a:latin typeface="Cambria Math" panose="02040503050406030204" pitchFamily="18" charset="0"/>
                            </a:rPr>
                            <m:t>𝑐𝑒𝑛𝑜𝑣</m:t>
                          </m:r>
                          <m:r>
                            <a:rPr lang="sk-SK" i="1">
                              <a:latin typeface="Cambria Math" panose="02040503050406030204" pitchFamily="18" charset="0"/>
                            </a:rPr>
                            <m:t>ý </m:t>
                          </m:r>
                          <m:r>
                            <a:rPr lang="sk-SK" i="1">
                              <a:latin typeface="Cambria Math" panose="02040503050406030204" pitchFamily="18" charset="0"/>
                            </a:rPr>
                            <m:t>𝑖𝑛𝑑𝑒𝑥</m:t>
                          </m:r>
                          <m:r>
                            <a:rPr lang="sk-SK" i="1">
                              <a:latin typeface="Cambria Math" panose="02040503050406030204" pitchFamily="18" charset="0"/>
                            </a:rPr>
                            <m:t> 2020)</m:t>
                          </m:r>
                        </m:num>
                        <m:den>
                          <m:r>
                            <a:rPr lang="sk-SK" i="1">
                              <a:latin typeface="Cambria Math" panose="02040503050406030204" pitchFamily="18" charset="0"/>
                            </a:rPr>
                            <m:t>𝑐𝑒𝑛𝑜𝑣</m:t>
                          </m:r>
                          <m:r>
                            <a:rPr lang="sk-SK" i="1">
                              <a:latin typeface="Cambria Math" panose="02040503050406030204" pitchFamily="18" charset="0"/>
                            </a:rPr>
                            <m:t>ý </m:t>
                          </m:r>
                          <m:r>
                            <a:rPr lang="sk-SK" i="1">
                              <a:latin typeface="Cambria Math" panose="02040503050406030204" pitchFamily="18" charset="0"/>
                            </a:rPr>
                            <m:t>𝑖𝑛𝑑𝑒𝑥</m:t>
                          </m:r>
                          <m:r>
                            <a:rPr lang="sk-SK" i="1">
                              <a:latin typeface="Cambria Math" panose="02040503050406030204" pitchFamily="18" charset="0"/>
                            </a:rPr>
                            <m:t> 2020</m:t>
                          </m:r>
                        </m:den>
                      </m:f>
                      <m:r>
                        <a:rPr lang="sk-SK" i="1">
                          <a:latin typeface="Cambria Math" panose="02040503050406030204" pitchFamily="18" charset="0"/>
                        </a:rPr>
                        <m:t>∗100</m:t>
                      </m:r>
                    </m:oMath>
                  </m:oMathPara>
                </a14:m>
                <a:endParaRPr lang="sk-SK" dirty="0"/>
              </a:p>
              <a:p>
                <a:endParaRPr lang="sk-SK" dirty="0"/>
              </a:p>
            </p:txBody>
          </p:sp>
        </mc:Choice>
        <mc:Fallback xmlns="">
          <p:sp>
            <p:nvSpPr>
              <p:cNvPr id="3" name="Zástupný objekt pre obsah 2">
                <a:extLst>
                  <a:ext uri="{FF2B5EF4-FFF2-40B4-BE49-F238E27FC236}">
                    <a16:creationId xmlns:a16="http://schemas.microsoft.com/office/drawing/2014/main" id="{ECDF776C-C12C-4A89-94BB-AF16E7FD5975}"/>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sk-SK">
                    <a:noFill/>
                  </a:rPr>
                  <a:t> </a:t>
                </a:r>
              </a:p>
            </p:txBody>
          </p:sp>
        </mc:Fallback>
      </mc:AlternateContent>
    </p:spTree>
    <p:extLst>
      <p:ext uri="{BB962C8B-B14F-4D97-AF65-F5344CB8AC3E}">
        <p14:creationId xmlns:p14="http://schemas.microsoft.com/office/powerpoint/2010/main" val="4016825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8FA35022-60A2-4119-98BF-0507B76A64D1}"/>
              </a:ext>
            </a:extLst>
          </p:cNvPr>
          <p:cNvSpPr>
            <a:spLocks noGrp="1"/>
          </p:cNvSpPr>
          <p:nvPr>
            <p:ph idx="1"/>
          </p:nvPr>
        </p:nvSpPr>
        <p:spPr>
          <a:xfrm>
            <a:off x="694509" y="905435"/>
            <a:ext cx="10515600" cy="5293753"/>
          </a:xfrm>
        </p:spPr>
        <p:txBody>
          <a:bodyPr>
            <a:normAutofit/>
          </a:bodyPr>
          <a:lstStyle/>
          <a:p>
            <a:pPr marL="0" indent="0">
              <a:buNone/>
            </a:pPr>
            <a:endParaRPr lang="sk-SK" sz="3500" dirty="0"/>
          </a:p>
          <a:p>
            <a:pPr marL="0" indent="0">
              <a:buNone/>
            </a:pPr>
            <a:r>
              <a:rPr lang="sk-SK" sz="3500" dirty="0"/>
              <a:t>Miera inflácie meraná indexom spotrebiteľských cien dosiahla v roku 2021 oproti predchádzajúcemu roku v priemere 3,2 %.</a:t>
            </a:r>
          </a:p>
          <a:p>
            <a:endParaRPr lang="sk-SK" dirty="0"/>
          </a:p>
          <a:p>
            <a:endParaRPr lang="sk-SK" dirty="0"/>
          </a:p>
          <a:p>
            <a:pPr marL="0" indent="0">
              <a:buNone/>
            </a:pPr>
            <a:r>
              <a:rPr lang="sk-SK" sz="2400" dirty="0"/>
              <a:t>Zdroj: Štatistický úrad Slovenskej republiky </a:t>
            </a:r>
          </a:p>
          <a:p>
            <a:endParaRPr lang="sk-SK" dirty="0"/>
          </a:p>
        </p:txBody>
      </p:sp>
    </p:spTree>
    <p:extLst>
      <p:ext uri="{BB962C8B-B14F-4D97-AF65-F5344CB8AC3E}">
        <p14:creationId xmlns:p14="http://schemas.microsoft.com/office/powerpoint/2010/main" val="152354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781320" y="2766218"/>
            <a:ext cx="10515600" cy="1325563"/>
          </a:xfrm>
        </p:spPr>
        <p:txBody>
          <a:bodyPr>
            <a:noAutofit/>
          </a:bodyPr>
          <a:lstStyle/>
          <a:p>
            <a:pPr algn="ctr"/>
            <a:r>
              <a:rPr lang="sk-SK" sz="5000" dirty="0"/>
              <a:t>FINANČNÉ ROZHODNUTIA </a:t>
            </a:r>
            <a:br>
              <a:rPr lang="sk-SK" sz="5000" dirty="0"/>
            </a:br>
            <a:r>
              <a:rPr lang="sk-SK" sz="5000" dirty="0"/>
              <a:t>A ICH RIZIKÁ</a:t>
            </a:r>
          </a:p>
        </p:txBody>
      </p:sp>
    </p:spTree>
    <p:extLst>
      <p:ext uri="{BB962C8B-B14F-4D97-AF65-F5344CB8AC3E}">
        <p14:creationId xmlns:p14="http://schemas.microsoft.com/office/powerpoint/2010/main" val="2472103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Ako sa Vám darilo?</a:t>
            </a:r>
          </a:p>
        </p:txBody>
      </p:sp>
      <p:sp>
        <p:nvSpPr>
          <p:cNvPr id="6" name="BlokTextu 5">
            <a:extLst>
              <a:ext uri="{FF2B5EF4-FFF2-40B4-BE49-F238E27FC236}">
                <a16:creationId xmlns:a16="http://schemas.microsoft.com/office/drawing/2014/main" id="{C5BB8792-4BDB-474E-9C1E-31BC1C8671CF}"/>
              </a:ext>
            </a:extLst>
          </p:cNvPr>
          <p:cNvSpPr txBox="1"/>
          <p:nvPr/>
        </p:nvSpPr>
        <p:spPr>
          <a:xfrm>
            <a:off x="9018674" y="5781193"/>
            <a:ext cx="2600392" cy="276999"/>
          </a:xfrm>
          <a:prstGeom prst="rect">
            <a:avLst/>
          </a:prstGeom>
          <a:noFill/>
        </p:spPr>
        <p:txBody>
          <a:bodyPr wrap="none" rtlCol="0">
            <a:spAutoFit/>
          </a:bodyPr>
          <a:lstStyle/>
          <a:p>
            <a:r>
              <a:rPr lang="sk-SK" sz="1200" dirty="0"/>
              <a:t>Zdroj : pngtree.com, pngkit.com</a:t>
            </a:r>
          </a:p>
        </p:txBody>
      </p:sp>
      <p:pic>
        <p:nvPicPr>
          <p:cNvPr id="7" name="Obrázok 6">
            <a:extLst>
              <a:ext uri="{FF2B5EF4-FFF2-40B4-BE49-F238E27FC236}">
                <a16:creationId xmlns:a16="http://schemas.microsoft.com/office/drawing/2014/main" id="{523D7447-E4D1-4DD4-B90D-4738FA28CD55}"/>
              </a:ext>
            </a:extLst>
          </p:cNvPr>
          <p:cNvPicPr>
            <a:picLocks noChangeAspect="1"/>
          </p:cNvPicPr>
          <p:nvPr/>
        </p:nvPicPr>
        <p:blipFill>
          <a:blip r:embed="rId2"/>
          <a:stretch>
            <a:fillRect/>
          </a:stretch>
        </p:blipFill>
        <p:spPr>
          <a:xfrm>
            <a:off x="3993502" y="1690688"/>
            <a:ext cx="4367504" cy="4367504"/>
          </a:xfrm>
          <a:prstGeom prst="rect">
            <a:avLst/>
          </a:prstGeom>
        </p:spPr>
      </p:pic>
    </p:spTree>
    <p:extLst>
      <p:ext uri="{BB962C8B-B14F-4D97-AF65-F5344CB8AC3E}">
        <p14:creationId xmlns:p14="http://schemas.microsoft.com/office/powerpoint/2010/main" val="90324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329266"/>
            <a:ext cx="10515600" cy="1325563"/>
          </a:xfrm>
        </p:spPr>
        <p:txBody>
          <a:bodyPr/>
          <a:lstStyle/>
          <a:p>
            <a:r>
              <a:rPr lang="sk-SK" dirty="0"/>
              <a:t>Čo sa dnes dozviem?</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54209" y="1853372"/>
            <a:ext cx="7870993" cy="3950510"/>
          </a:xfrm>
        </p:spPr>
        <p:txBody>
          <a:bodyPr/>
          <a:lstStyle/>
          <a:p>
            <a:r>
              <a:rPr lang="sk-SK" dirty="0"/>
              <a:t>Aké sú základné finančné rozhodnutia?</a:t>
            </a:r>
          </a:p>
          <a:p>
            <a:pPr marL="0" indent="0">
              <a:buNone/>
            </a:pPr>
            <a:endParaRPr lang="sk-SK" dirty="0"/>
          </a:p>
          <a:p>
            <a:endParaRPr lang="sk-SK" dirty="0"/>
          </a:p>
          <a:p>
            <a:r>
              <a:rPr lang="sk-SK" dirty="0"/>
              <a:t>Ako robiť správne finančné rozhodnutia?</a:t>
            </a:r>
          </a:p>
          <a:p>
            <a:pPr marL="0" indent="0">
              <a:buNone/>
            </a:pPr>
            <a:endParaRPr lang="sk-SK" dirty="0"/>
          </a:p>
          <a:p>
            <a:endParaRPr lang="sk-SK" dirty="0"/>
          </a:p>
          <a:p>
            <a:r>
              <a:rPr lang="sk-SK" dirty="0"/>
              <a:t>Ako tieto vedomosti pomôžu bežnému človeku?</a:t>
            </a:r>
          </a:p>
          <a:p>
            <a:pPr marL="0" indent="0">
              <a:buNone/>
            </a:pPr>
            <a:endParaRPr lang="sk-SK" dirty="0"/>
          </a:p>
          <a:p>
            <a:pPr marL="0" indent="0">
              <a:buNone/>
            </a:pPr>
            <a:endParaRPr lang="sk-SK" dirty="0"/>
          </a:p>
        </p:txBody>
      </p:sp>
      <p:pic>
        <p:nvPicPr>
          <p:cNvPr id="6" name="Obrázok 5">
            <a:extLst>
              <a:ext uri="{FF2B5EF4-FFF2-40B4-BE49-F238E27FC236}">
                <a16:creationId xmlns:a16="http://schemas.microsoft.com/office/drawing/2014/main" id="{DBDCEA9A-9F3A-4604-A03B-FDC9822B783C}"/>
              </a:ext>
            </a:extLst>
          </p:cNvPr>
          <p:cNvPicPr>
            <a:picLocks noChangeAspect="1"/>
          </p:cNvPicPr>
          <p:nvPr/>
        </p:nvPicPr>
        <p:blipFill>
          <a:blip r:embed="rId2"/>
          <a:stretch>
            <a:fillRect/>
          </a:stretch>
        </p:blipFill>
        <p:spPr>
          <a:xfrm>
            <a:off x="8484901" y="1027906"/>
            <a:ext cx="3391971" cy="4021494"/>
          </a:xfrm>
          <a:prstGeom prst="rect">
            <a:avLst/>
          </a:prstGeom>
        </p:spPr>
      </p:pic>
      <p:sp>
        <p:nvSpPr>
          <p:cNvPr id="7" name="Zástupný symbol päty 3">
            <a:extLst>
              <a:ext uri="{FF2B5EF4-FFF2-40B4-BE49-F238E27FC236}">
                <a16:creationId xmlns:a16="http://schemas.microsoft.com/office/drawing/2014/main" id="{B93626BC-D6AB-47B8-92B9-6E1ED492E1BF}"/>
              </a:ext>
            </a:extLst>
          </p:cNvPr>
          <p:cNvSpPr>
            <a:spLocks noGrp="1"/>
          </p:cNvSpPr>
          <p:nvPr>
            <p:ph type="ftr" sz="quarter" idx="11"/>
          </p:nvPr>
        </p:nvSpPr>
        <p:spPr>
          <a:xfrm>
            <a:off x="8736564" y="5455402"/>
            <a:ext cx="3219450" cy="250267"/>
          </a:xfrm>
        </p:spPr>
        <p:txBody>
          <a:bodyPr/>
          <a:lstStyle/>
          <a:p>
            <a:pPr algn="r"/>
            <a:r>
              <a:rPr lang="sk-SK" sz="1000" cap="none" dirty="0"/>
              <a:t>Zdroj: https://www</a:t>
            </a:r>
            <a:r>
              <a:rPr lang="sk-SK" sz="1000" dirty="0"/>
              <a:t>. https://financniodbornici.sk/</a:t>
            </a:r>
            <a:endParaRPr lang="es-ES" sz="1000" cap="none" dirty="0"/>
          </a:p>
        </p:txBody>
      </p:sp>
      <p:sp>
        <p:nvSpPr>
          <p:cNvPr id="8" name="Šípka: nadol 7">
            <a:extLst>
              <a:ext uri="{FF2B5EF4-FFF2-40B4-BE49-F238E27FC236}">
                <a16:creationId xmlns:a16="http://schemas.microsoft.com/office/drawing/2014/main" id="{C94E2F91-3F2A-4848-9396-C62E29E43FD2}"/>
              </a:ext>
            </a:extLst>
          </p:cNvPr>
          <p:cNvSpPr/>
          <p:nvPr/>
        </p:nvSpPr>
        <p:spPr>
          <a:xfrm>
            <a:off x="4186518" y="2558355"/>
            <a:ext cx="654424" cy="493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Šípka: nadol 8">
            <a:extLst>
              <a:ext uri="{FF2B5EF4-FFF2-40B4-BE49-F238E27FC236}">
                <a16:creationId xmlns:a16="http://schemas.microsoft.com/office/drawing/2014/main" id="{CC2F74BF-AFD4-48F4-A16C-E4928334BBB7}"/>
              </a:ext>
            </a:extLst>
          </p:cNvPr>
          <p:cNvSpPr/>
          <p:nvPr/>
        </p:nvSpPr>
        <p:spPr>
          <a:xfrm>
            <a:off x="4186518" y="4115497"/>
            <a:ext cx="654424" cy="493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68041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I. Základné finančné rozhodnutia</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1819835"/>
            <a:ext cx="5874242" cy="4379353"/>
          </a:xfrm>
        </p:spPr>
        <p:txBody>
          <a:bodyPr>
            <a:normAutofit/>
          </a:bodyPr>
          <a:lstStyle/>
          <a:p>
            <a:r>
              <a:rPr lang="sk-SK" dirty="0"/>
              <a:t>Ak mám finančné prostriedky – čo s nimi?</a:t>
            </a:r>
          </a:p>
          <a:p>
            <a:pPr algn="ctr">
              <a:buFont typeface="Wingdings" panose="05000000000000000000" pitchFamily="2" charset="2"/>
              <a:buChar char="v"/>
            </a:pPr>
            <a:r>
              <a:rPr lang="sk-SK" dirty="0"/>
              <a:t>...</a:t>
            </a:r>
          </a:p>
          <a:p>
            <a:pPr algn="ctr">
              <a:buFont typeface="Wingdings" panose="05000000000000000000" pitchFamily="2" charset="2"/>
              <a:buChar char="v"/>
            </a:pPr>
            <a:r>
              <a:rPr lang="sk-SK" dirty="0"/>
              <a:t>...</a:t>
            </a:r>
          </a:p>
          <a:p>
            <a:r>
              <a:rPr lang="sk-SK" dirty="0"/>
              <a:t>Ak nemám, ale potrebujem finančné prostriedky – odkiaľ/ako ich získať?</a:t>
            </a:r>
          </a:p>
          <a:p>
            <a:pPr algn="ctr">
              <a:buFont typeface="Wingdings" panose="05000000000000000000" pitchFamily="2" charset="2"/>
              <a:buChar char="v"/>
            </a:pPr>
            <a:r>
              <a:rPr lang="sk-SK" dirty="0"/>
              <a:t>...</a:t>
            </a:r>
          </a:p>
          <a:p>
            <a:pPr algn="ctr">
              <a:buFont typeface="Wingdings" panose="05000000000000000000" pitchFamily="2" charset="2"/>
              <a:buChar char="v"/>
            </a:pPr>
            <a:r>
              <a:rPr lang="sk-SK" dirty="0"/>
              <a:t>...</a:t>
            </a:r>
          </a:p>
          <a:p>
            <a:pPr marL="0" indent="0">
              <a:buNone/>
            </a:pPr>
            <a:endParaRPr lang="sk-SK" dirty="0"/>
          </a:p>
        </p:txBody>
      </p:sp>
      <p:pic>
        <p:nvPicPr>
          <p:cNvPr id="18" name="Obrázok 17">
            <a:extLst>
              <a:ext uri="{FF2B5EF4-FFF2-40B4-BE49-F238E27FC236}">
                <a16:creationId xmlns:a16="http://schemas.microsoft.com/office/drawing/2014/main" id="{31D5730F-5AD9-4334-9DC8-2B91EC79B8A3}"/>
              </a:ext>
            </a:extLst>
          </p:cNvPr>
          <p:cNvPicPr>
            <a:picLocks noChangeAspect="1"/>
          </p:cNvPicPr>
          <p:nvPr/>
        </p:nvPicPr>
        <p:blipFill>
          <a:blip r:embed="rId3"/>
          <a:stretch>
            <a:fillRect/>
          </a:stretch>
        </p:blipFill>
        <p:spPr>
          <a:xfrm>
            <a:off x="8148918" y="1690689"/>
            <a:ext cx="3554249" cy="2699430"/>
          </a:xfrm>
          <a:prstGeom prst="rect">
            <a:avLst/>
          </a:prstGeom>
        </p:spPr>
      </p:pic>
    </p:spTree>
    <p:extLst>
      <p:ext uri="{BB962C8B-B14F-4D97-AF65-F5344CB8AC3E}">
        <p14:creationId xmlns:p14="http://schemas.microsoft.com/office/powerpoint/2010/main" val="378255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337134"/>
            <a:ext cx="10515600" cy="1325563"/>
          </a:xfrm>
        </p:spPr>
        <p:txBody>
          <a:bodyPr>
            <a:normAutofit/>
          </a:bodyPr>
          <a:lstStyle/>
          <a:p>
            <a:r>
              <a:rPr lang="sk-SK" sz="4000" dirty="0"/>
              <a:t>II. Ako robiť správne finančné rozhodnutia? </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2312894"/>
            <a:ext cx="10515600" cy="3886293"/>
          </a:xfrm>
        </p:spPr>
        <p:txBody>
          <a:bodyPr>
            <a:normAutofit/>
          </a:bodyPr>
          <a:lstStyle/>
          <a:p>
            <a:pPr fontAlgn="base"/>
            <a:r>
              <a:rPr lang="sk-SK" sz="3200" b="1" dirty="0">
                <a:solidFill>
                  <a:srgbClr val="00B050"/>
                </a:solidFill>
              </a:rPr>
              <a:t>Úročenie peňazí, úrok, RPMN</a:t>
            </a:r>
          </a:p>
          <a:p>
            <a:endParaRPr lang="sk-SK" sz="3200" b="1" dirty="0"/>
          </a:p>
          <a:p>
            <a:r>
              <a:rPr lang="sk-SK" sz="3200" b="1" dirty="0">
                <a:solidFill>
                  <a:schemeClr val="accent1">
                    <a:lumMod val="75000"/>
                  </a:schemeClr>
                </a:solidFill>
              </a:rPr>
              <a:t>Prečerpanie,</a:t>
            </a:r>
            <a:r>
              <a:rPr lang="it-IT" sz="3200" b="1" dirty="0">
                <a:solidFill>
                  <a:schemeClr val="accent1">
                    <a:lumMod val="75000"/>
                  </a:schemeClr>
                </a:solidFill>
              </a:rPr>
              <a:t> preplatenie</a:t>
            </a:r>
            <a:r>
              <a:rPr lang="sk-SK" sz="3200" b="1" dirty="0">
                <a:solidFill>
                  <a:schemeClr val="accent1">
                    <a:lumMod val="75000"/>
                  </a:schemeClr>
                </a:solidFill>
              </a:rPr>
              <a:t>, anuita</a:t>
            </a:r>
          </a:p>
          <a:p>
            <a:pPr marL="0" indent="0">
              <a:buNone/>
            </a:pPr>
            <a:endParaRPr lang="it-IT" sz="3200" b="1" dirty="0"/>
          </a:p>
          <a:p>
            <a:r>
              <a:rPr lang="sk-SK" sz="3200" b="1" dirty="0">
                <a:solidFill>
                  <a:srgbClr val="0070C0"/>
                </a:solidFill>
              </a:rPr>
              <a:t>Zhodnotiť výhodnosť/nevýhodnosť finančného produktu</a:t>
            </a:r>
          </a:p>
          <a:p>
            <a:endParaRPr lang="sk-SK" sz="3200" dirty="0"/>
          </a:p>
          <a:p>
            <a:pPr marL="0" indent="0">
              <a:buNone/>
            </a:pPr>
            <a:endParaRPr lang="sk-SK" dirty="0"/>
          </a:p>
          <a:p>
            <a:pPr marL="0" indent="0">
              <a:buNone/>
            </a:pPr>
            <a:endParaRPr lang="sk-SK" dirty="0"/>
          </a:p>
          <a:p>
            <a:pPr marL="0" indent="0">
              <a:buNone/>
            </a:pPr>
            <a:endParaRPr lang="sk-SK" dirty="0"/>
          </a:p>
        </p:txBody>
      </p:sp>
    </p:spTree>
    <p:extLst>
      <p:ext uri="{BB962C8B-B14F-4D97-AF65-F5344CB8AC3E}">
        <p14:creationId xmlns:p14="http://schemas.microsoft.com/office/powerpoint/2010/main" val="285013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FE4046-02EE-4947-BF7D-28D7EE46179D}"/>
              </a:ext>
            </a:extLst>
          </p:cNvPr>
          <p:cNvSpPr>
            <a:spLocks noGrp="1"/>
          </p:cNvSpPr>
          <p:nvPr>
            <p:ph type="title"/>
          </p:nvPr>
        </p:nvSpPr>
        <p:spPr/>
        <p:txBody>
          <a:bodyPr/>
          <a:lstStyle/>
          <a:p>
            <a:r>
              <a:rPr lang="sk-SK" dirty="0">
                <a:solidFill>
                  <a:srgbClr val="C00000"/>
                </a:solidFill>
              </a:rPr>
              <a:t>Úročenie peňazí</a:t>
            </a:r>
          </a:p>
        </p:txBody>
      </p:sp>
      <p:sp>
        <p:nvSpPr>
          <p:cNvPr id="3" name="Zástupný objekt pre obsah 2">
            <a:extLst>
              <a:ext uri="{FF2B5EF4-FFF2-40B4-BE49-F238E27FC236}">
                <a16:creationId xmlns:a16="http://schemas.microsoft.com/office/drawing/2014/main" id="{3DA9C306-723E-46F1-922A-A36207A7B959}"/>
              </a:ext>
            </a:extLst>
          </p:cNvPr>
          <p:cNvSpPr>
            <a:spLocks noGrp="1"/>
          </p:cNvSpPr>
          <p:nvPr>
            <p:ph idx="1"/>
          </p:nvPr>
        </p:nvSpPr>
        <p:spPr/>
        <p:txBody>
          <a:bodyPr/>
          <a:lstStyle/>
          <a:p>
            <a:r>
              <a:rPr lang="sk-SK" b="1" dirty="0"/>
              <a:t>Hodnota vášho majetku/vkladu o rok</a:t>
            </a:r>
            <a:r>
              <a:rPr lang="sk-SK" dirty="0"/>
              <a:t> je vyššia, pretože na konci roka vám ostane úrok a ostanú vám aj vaše pôvodné investované peniaze.</a:t>
            </a:r>
          </a:p>
          <a:p>
            <a:endParaRPr lang="sk-SK" dirty="0"/>
          </a:p>
          <a:p>
            <a:r>
              <a:rPr lang="sk-SK" dirty="0"/>
              <a:t>Pôvodná investícia + úrok</a:t>
            </a:r>
          </a:p>
          <a:p>
            <a:endParaRPr lang="sk-SK" dirty="0"/>
          </a:p>
          <a:p>
            <a:r>
              <a:rPr lang="sk-SK" dirty="0"/>
              <a:t>Typ úročenia: jednoduché, zložené</a:t>
            </a:r>
          </a:p>
          <a:p>
            <a:endParaRPr lang="sk-SK" dirty="0"/>
          </a:p>
        </p:txBody>
      </p:sp>
    </p:spTree>
    <p:extLst>
      <p:ext uri="{BB962C8B-B14F-4D97-AF65-F5344CB8AC3E}">
        <p14:creationId xmlns:p14="http://schemas.microsoft.com/office/powerpoint/2010/main" val="36173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16F829-23B7-4125-80AC-302A332031E9}"/>
              </a:ext>
            </a:extLst>
          </p:cNvPr>
          <p:cNvSpPr>
            <a:spLocks noGrp="1"/>
          </p:cNvSpPr>
          <p:nvPr>
            <p:ph type="title"/>
          </p:nvPr>
        </p:nvSpPr>
        <p:spPr/>
        <p:txBody>
          <a:bodyPr/>
          <a:lstStyle/>
          <a:p>
            <a:r>
              <a:rPr lang="sk-SK" dirty="0">
                <a:solidFill>
                  <a:srgbClr val="C00000"/>
                </a:solidFill>
              </a:rPr>
              <a:t>Jednoduché úročenie</a:t>
            </a:r>
          </a:p>
        </p:txBody>
      </p:sp>
      <p:sp>
        <p:nvSpPr>
          <p:cNvPr id="3" name="Zástupný objekt pre obsah 2">
            <a:extLst>
              <a:ext uri="{FF2B5EF4-FFF2-40B4-BE49-F238E27FC236}">
                <a16:creationId xmlns:a16="http://schemas.microsoft.com/office/drawing/2014/main" id="{FFF1DA95-2D59-4678-A576-D5A675432E8C}"/>
              </a:ext>
            </a:extLst>
          </p:cNvPr>
          <p:cNvSpPr>
            <a:spLocks noGrp="1"/>
          </p:cNvSpPr>
          <p:nvPr>
            <p:ph idx="1"/>
          </p:nvPr>
        </p:nvSpPr>
        <p:spPr>
          <a:xfrm>
            <a:off x="694509" y="1847850"/>
            <a:ext cx="7786103" cy="2930338"/>
          </a:xfrm>
        </p:spPr>
        <p:txBody>
          <a:bodyPr>
            <a:normAutofit/>
          </a:bodyPr>
          <a:lstStyle/>
          <a:p>
            <a:r>
              <a:rPr lang="sk-SK" dirty="0"/>
              <a:t>Úrok sa</a:t>
            </a:r>
            <a:r>
              <a:rPr lang="sk-SK" b="1" dirty="0"/>
              <a:t> počíta vždy len z istiny</a:t>
            </a:r>
            <a:r>
              <a:rPr lang="sk-SK" dirty="0"/>
              <a:t>. To znamená, že úrok sa nepripisuje k pôvodnému vkladu. </a:t>
            </a:r>
          </a:p>
          <a:p>
            <a:r>
              <a:rPr lang="sk-SK" dirty="0"/>
              <a:t>Typickým príkladom jednoduchého úroku je splácanie pôžičky. Vždy sa </a:t>
            </a:r>
            <a:r>
              <a:rPr lang="sk-SK" b="1" dirty="0"/>
              <a:t>úrok počíta len z nesplatenej istiny</a:t>
            </a:r>
            <a:r>
              <a:rPr lang="sk-SK" dirty="0"/>
              <a:t>. Nedosahuje sa teda úrok z úroku. </a:t>
            </a:r>
          </a:p>
          <a:p>
            <a:pPr marL="0" indent="0" algn="ctr" fontAlgn="base">
              <a:buNone/>
            </a:pPr>
            <a:endParaRPr lang="sk-SK" dirty="0"/>
          </a:p>
          <a:p>
            <a:pPr marL="0" indent="0" fontAlgn="base">
              <a:buNone/>
            </a:pPr>
            <a:endParaRPr lang="sk-SK" dirty="0"/>
          </a:p>
          <a:p>
            <a:endParaRPr lang="sk-SK" dirty="0"/>
          </a:p>
        </p:txBody>
      </p:sp>
      <p:sp>
        <p:nvSpPr>
          <p:cNvPr id="4" name="BlokTextu 3">
            <a:extLst>
              <a:ext uri="{FF2B5EF4-FFF2-40B4-BE49-F238E27FC236}">
                <a16:creationId xmlns:a16="http://schemas.microsoft.com/office/drawing/2014/main" id="{9B7ACB1C-EE65-4C65-99EA-5266F19E4A13}"/>
              </a:ext>
            </a:extLst>
          </p:cNvPr>
          <p:cNvSpPr txBox="1"/>
          <p:nvPr/>
        </p:nvSpPr>
        <p:spPr>
          <a:xfrm>
            <a:off x="502023" y="4935350"/>
            <a:ext cx="11322424" cy="1292662"/>
          </a:xfrm>
          <a:prstGeom prst="rect">
            <a:avLst/>
          </a:prstGeom>
          <a:noFill/>
        </p:spPr>
        <p:txBody>
          <a:bodyPr wrap="square" rtlCol="0">
            <a:spAutoFit/>
          </a:bodyPr>
          <a:lstStyle/>
          <a:p>
            <a:pPr algn="ctr" fontAlgn="base"/>
            <a:r>
              <a:rPr lang="sk-SK" sz="3000" dirty="0"/>
              <a:t>Majetok =</a:t>
            </a:r>
            <a:r>
              <a:rPr lang="sk-SK" sz="3000" dirty="0">
                <a:solidFill>
                  <a:srgbClr val="FF0000"/>
                </a:solidFill>
              </a:rPr>
              <a:t> </a:t>
            </a:r>
            <a:r>
              <a:rPr lang="sk-SK" sz="3000" dirty="0">
                <a:solidFill>
                  <a:srgbClr val="00B050"/>
                </a:solidFill>
              </a:rPr>
              <a:t>pôvodná investovaná suma </a:t>
            </a:r>
            <a:r>
              <a:rPr lang="sk-SK" sz="3000" dirty="0"/>
              <a:t>*</a:t>
            </a:r>
            <a:r>
              <a:rPr lang="sk-SK" sz="3000" dirty="0">
                <a:solidFill>
                  <a:srgbClr val="FF0000"/>
                </a:solidFill>
              </a:rPr>
              <a:t> </a:t>
            </a:r>
          </a:p>
          <a:p>
            <a:pPr algn="ctr" fontAlgn="base"/>
            <a:r>
              <a:rPr lang="sk-SK" sz="3000" dirty="0">
                <a:solidFill>
                  <a:srgbClr val="0070C0"/>
                </a:solidFill>
              </a:rPr>
              <a:t>(1 + úroková miera </a:t>
            </a:r>
            <a:r>
              <a:rPr lang="sk-SK" sz="3000" dirty="0">
                <a:solidFill>
                  <a:srgbClr val="FF0000"/>
                </a:solidFill>
              </a:rPr>
              <a:t>* </a:t>
            </a:r>
            <a:r>
              <a:rPr lang="sk-SK" sz="3000" dirty="0">
                <a:solidFill>
                  <a:srgbClr val="C00000"/>
                </a:solidFill>
              </a:rPr>
              <a:t>počet rokov)</a:t>
            </a:r>
          </a:p>
          <a:p>
            <a:endParaRPr lang="sk-SK" dirty="0"/>
          </a:p>
        </p:txBody>
      </p:sp>
    </p:spTree>
    <p:extLst>
      <p:ext uri="{BB962C8B-B14F-4D97-AF65-F5344CB8AC3E}">
        <p14:creationId xmlns:p14="http://schemas.microsoft.com/office/powerpoint/2010/main" val="3587764892"/>
      </p:ext>
    </p:extLst>
  </p:cSld>
  <p:clrMapOvr>
    <a:masterClrMapping/>
  </p:clrMapOvr>
</p:sld>
</file>

<file path=ppt/theme/theme1.xml><?xml version="1.0" encoding="utf-8"?>
<a:theme xmlns:a="http://schemas.openxmlformats.org/drawingml/2006/main" name="Office Theme">
  <a:themeElements>
    <a:clrScheme name="Custom 1">
      <a:dk1>
        <a:srgbClr val="171723"/>
      </a:dk1>
      <a:lt1>
        <a:srgbClr val="FFFFFF"/>
      </a:lt1>
      <a:dk2>
        <a:srgbClr val="434349"/>
      </a:dk2>
      <a:lt2>
        <a:srgbClr val="DFDFE6"/>
      </a:lt2>
      <a:accent1>
        <a:srgbClr val="C0202E"/>
      </a:accent1>
      <a:accent2>
        <a:srgbClr val="EE2441"/>
      </a:accent2>
      <a:accent3>
        <a:srgbClr val="F26C6D"/>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516</TotalTime>
  <Words>2079</Words>
  <Application>Microsoft Office PowerPoint</Application>
  <PresentationFormat>Širokouhlá</PresentationFormat>
  <Paragraphs>381</Paragraphs>
  <Slides>40</Slides>
  <Notes>8</Notes>
  <HiddenSlides>0</HiddenSlides>
  <MMClips>0</MMClips>
  <ScaleCrop>false</ScaleCrop>
  <HeadingPairs>
    <vt:vector size="8" baseType="variant">
      <vt:variant>
        <vt:lpstr>Použité písma</vt:lpstr>
      </vt:variant>
      <vt:variant>
        <vt:i4>7</vt:i4>
      </vt:variant>
      <vt:variant>
        <vt:lpstr>Motív</vt:lpstr>
      </vt:variant>
      <vt:variant>
        <vt:i4>1</vt:i4>
      </vt:variant>
      <vt:variant>
        <vt:lpstr>Vložené servery OLE</vt:lpstr>
      </vt:variant>
      <vt:variant>
        <vt:i4>1</vt:i4>
      </vt:variant>
      <vt:variant>
        <vt:lpstr>Nadpisy snímok</vt:lpstr>
      </vt:variant>
      <vt:variant>
        <vt:i4>40</vt:i4>
      </vt:variant>
    </vt:vector>
  </HeadingPairs>
  <TitlesOfParts>
    <vt:vector size="49" baseType="lpstr">
      <vt:lpstr>.AppleSystemUIFont</vt:lpstr>
      <vt:lpstr>Arial</vt:lpstr>
      <vt:lpstr>Calibri</vt:lpstr>
      <vt:lpstr>Cambria Math</vt:lpstr>
      <vt:lpstr>Century Gothic</vt:lpstr>
      <vt:lpstr>Times New Roman</vt:lpstr>
      <vt:lpstr>Wingdings</vt:lpstr>
      <vt:lpstr>Office Theme</vt:lpstr>
      <vt:lpstr>Document</vt:lpstr>
      <vt:lpstr>Prezentácia programu PowerPoint</vt:lpstr>
      <vt:lpstr>Podpora rozvoja kľúčových kompetencií žiakov stredných škôl v digitalizovanom školskom prostredí </vt:lpstr>
      <vt:lpstr>Prezentácia programu PowerPoint</vt:lpstr>
      <vt:lpstr>FINANČNÉ ROZHODNUTIA  A ICH RIZIKÁ</vt:lpstr>
      <vt:lpstr>Čo sa dnes dozviem?</vt:lpstr>
      <vt:lpstr>I. Základné finančné rozhodnutia</vt:lpstr>
      <vt:lpstr>II. Ako robiť správne finančné rozhodnutia? </vt:lpstr>
      <vt:lpstr>Úročenie peňazí</vt:lpstr>
      <vt:lpstr>Jednoduché úročenie</vt:lpstr>
      <vt:lpstr>Zložené úročenie</vt:lpstr>
      <vt:lpstr>Porovnanie</vt:lpstr>
      <vt:lpstr>Čo si ešte všímať v súvislosti s úrokovou sadzbou?</vt:lpstr>
      <vt:lpstr>Otázka</vt:lpstr>
      <vt:lpstr>Odpoveď:</vt:lpstr>
      <vt:lpstr>Úroky</vt:lpstr>
      <vt:lpstr>Poplatky súvisiace s finančným produktom</vt:lpstr>
      <vt:lpstr>Čo je RPMN?</vt:lpstr>
      <vt:lpstr>Prezentácia programu PowerPoint</vt:lpstr>
      <vt:lpstr> Pri každej investícii je potrebné nájsť rovnováhu medzi   riziko                      likvidita  výnos    </vt:lpstr>
      <vt:lpstr>Všetky tieto poznatky Vám pomôžu preveriť odporúčania, ktoré dostane od finančných poradcov, či pracovníkov finančných inštitúcii.  Vďaka nim nielen dokážete rozoznať vhodné od nevhodného návrhu, ale aj ušetriť, resp. zarobiť peniaze.</vt:lpstr>
      <vt:lpstr>Poďme si to vyskúšať!</vt:lpstr>
      <vt:lpstr>Prezentácia programu PowerPoint</vt:lpstr>
      <vt:lpstr>Prípadová štúdia 1</vt:lpstr>
      <vt:lpstr>Prípadová štúdia 1 - pokračovanie </vt:lpstr>
      <vt:lpstr>Prezentácia programu PowerPoint</vt:lpstr>
      <vt:lpstr>Úloha 1:</vt:lpstr>
      <vt:lpstr>Úloha 2:</vt:lpstr>
      <vt:lpstr>Úloha 2 – možné odpovede</vt:lpstr>
      <vt:lpstr>Úloha 3:</vt:lpstr>
      <vt:lpstr>Úloha 3:</vt:lpstr>
      <vt:lpstr>Úloha 4:</vt:lpstr>
      <vt:lpstr>Úloha 5:</vt:lpstr>
      <vt:lpstr>Úloha 5 – možné odpovede</vt:lpstr>
      <vt:lpstr>Prípadová štúdia 2</vt:lpstr>
      <vt:lpstr>Úlohy</vt:lpstr>
      <vt:lpstr>Prezentácia programu PowerPoint</vt:lpstr>
      <vt:lpstr>Prezentácia programu PowerPoint</vt:lpstr>
      <vt:lpstr>Pomôcka k výpočtu inflácie</vt:lpstr>
      <vt:lpstr>Prezentácia programu PowerPoint</vt:lpstr>
      <vt:lpstr>Ako sa Vám darilo?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Jana Šipošová | NHF EU v Bratislave</dc:creator>
  <cp:lastModifiedBy>Jana Šipošová | NHF EU v Bratislave</cp:lastModifiedBy>
  <cp:revision>48</cp:revision>
  <cp:lastPrinted>2022-03-15T11:28:38Z</cp:lastPrinted>
  <dcterms:created xsi:type="dcterms:W3CDTF">2022-02-18T12:34:33Z</dcterms:created>
  <dcterms:modified xsi:type="dcterms:W3CDTF">2023-05-29T15:38:28Z</dcterms:modified>
</cp:coreProperties>
</file>