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4" r:id="rId2"/>
    <p:sldId id="289" r:id="rId3"/>
    <p:sldId id="293" r:id="rId4"/>
    <p:sldId id="333" r:id="rId5"/>
    <p:sldId id="300" r:id="rId6"/>
    <p:sldId id="301" r:id="rId7"/>
    <p:sldId id="302" r:id="rId8"/>
    <p:sldId id="334" r:id="rId9"/>
    <p:sldId id="335" r:id="rId10"/>
    <p:sldId id="304" r:id="rId11"/>
    <p:sldId id="30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31" r:id="rId22"/>
  </p:sldIdLst>
  <p:sldSz cx="12192000" cy="6858000"/>
  <p:notesSz cx="9928225" cy="67976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E252F993-BFC1-476D-9C0F-C7AFBE5FC8D6}">
          <p14:sldIdLst>
            <p14:sldId id="294"/>
            <p14:sldId id="289"/>
            <p14:sldId id="293"/>
            <p14:sldId id="333"/>
            <p14:sldId id="300"/>
            <p14:sldId id="301"/>
            <p14:sldId id="302"/>
            <p14:sldId id="334"/>
            <p14:sldId id="335"/>
            <p14:sldId id="304"/>
            <p14:sldId id="30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1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85BA2-5A73-4591-B0D2-856BE769D32A}" type="datetimeFigureOut">
              <a:rPr lang="sk-SK" smtClean="0"/>
              <a:t>30. 5. 2023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7755-C2B1-4EAF-B6A6-33B3C4DF4B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739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2FDB-461C-47B7-BF96-F722FF60B8B3}" type="datetimeFigureOut">
              <a:rPr lang="sk-SK" smtClean="0"/>
              <a:t>30. 5. 2023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D8D9-3CA2-4A44-9183-001B659A3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6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753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46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09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9669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49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20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516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340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27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43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96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322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80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20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A814D-62E6-46EE-84D0-6581B97E5A9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882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86557-6DB0-40A1-9054-81BCE1C813DF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65168-B9A5-42A5-B4F3-674AC8CF3405}"/>
              </a:ext>
            </a:extLst>
          </p:cNvPr>
          <p:cNvSpPr/>
          <p:nvPr userDrawn="1"/>
        </p:nvSpPr>
        <p:spPr>
          <a:xfrm>
            <a:off x="8934135" y="150470"/>
            <a:ext cx="2505509" cy="250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F8DD-054D-47E3-AC8D-CCCC8CE3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31" y="-1"/>
            <a:ext cx="1990516" cy="199051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9F9B28-012B-4717-A6B9-4AB16D4D8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393825"/>
            <a:ext cx="8785225" cy="3814763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latin typeface="+mj-lt"/>
              </a:defRPr>
            </a:lvl1pPr>
            <a:lvl2pPr marL="457200" indent="0">
              <a:buNone/>
              <a:defRPr sz="8000">
                <a:latin typeface="+mj-lt"/>
              </a:defRPr>
            </a:lvl2pPr>
            <a:lvl3pPr marL="914400" indent="0">
              <a:buNone/>
              <a:defRPr sz="8000">
                <a:latin typeface="+mj-lt"/>
              </a:defRPr>
            </a:lvl3pPr>
            <a:lvl4pPr marL="1371600" indent="0">
              <a:buNone/>
              <a:defRPr sz="8000">
                <a:latin typeface="+mj-lt"/>
              </a:defRPr>
            </a:lvl4pPr>
            <a:lvl5pPr marL="1828800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D7FC53C-96DE-4EA1-8FE1-550C063F1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75" y="5635625"/>
            <a:ext cx="7556500" cy="585788"/>
          </a:xfrm>
        </p:spPr>
        <p:txBody>
          <a:bodyPr>
            <a:noAutofit/>
          </a:bodyPr>
          <a:lstStyle>
            <a:lvl1pPr marL="0" indent="0">
              <a:buNone/>
              <a:defRPr sz="1600" b="1" i="1">
                <a:solidFill>
                  <a:schemeClr val="tx2"/>
                </a:solidFill>
              </a:defRPr>
            </a:lvl1pPr>
            <a:lvl2pPr marL="457200" indent="0">
              <a:buNone/>
              <a:defRPr sz="1600" b="1" i="1">
                <a:solidFill>
                  <a:schemeClr val="tx2"/>
                </a:solidFill>
              </a:defRPr>
            </a:lvl2pPr>
            <a:lvl3pPr marL="914400" indent="0">
              <a:buNone/>
              <a:defRPr sz="1600" b="1" i="1">
                <a:solidFill>
                  <a:schemeClr val="tx2"/>
                </a:solidFill>
              </a:defRPr>
            </a:lvl3pPr>
            <a:lvl4pPr marL="1371600" indent="0">
              <a:buNone/>
              <a:defRPr sz="1600" b="1" i="1">
                <a:solidFill>
                  <a:schemeClr val="tx2"/>
                </a:solidFill>
              </a:defRPr>
            </a:lvl4pPr>
            <a:lvl5pPr marL="1828800" indent="0">
              <a:buNone/>
              <a:defRPr sz="16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0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1DE719-D665-4DBB-AF25-FAED2586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E8835D5-C999-4F94-941B-52125E75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7237136-5A04-4392-9660-81DAC34E8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10A8F3-1741-4D7A-94E4-CAC0CD1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F69E01-742D-4A37-894C-D1012F64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38F3D7-CF08-417F-B6B1-5EDB2AC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50B948-1E1A-4281-AE9D-8E049C4B9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BF1AD6-0BF5-43A2-946E-683F30270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EA28C-8C5D-41D6-B59D-656AB4FC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355" y="136525"/>
            <a:ext cx="11439645" cy="6707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53B6F0-A784-4D34-8BFA-74D4608E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654977" y="2778925"/>
            <a:ext cx="6062187" cy="75247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AEA2A-C3DC-4045-BA85-315AE5EAA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21" y="6186256"/>
            <a:ext cx="752475" cy="642937"/>
          </a:xfrm>
        </p:spPr>
        <p:txBody>
          <a:bodyPr anchor="b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38E41-775C-487F-9EF6-B09A68E4FC52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05C8870F-EB30-49E8-9697-25305B59F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" y="1690688"/>
            <a:ext cx="10687050" cy="448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0C4C0A2-C732-49C0-A49A-854CC43C0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969" y="352879"/>
            <a:ext cx="10660062" cy="132556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latin typeface="+mj-lt"/>
              </a:defRPr>
            </a:lvl1pPr>
            <a:lvl2pPr marL="457200" indent="0" algn="l">
              <a:buNone/>
              <a:defRPr sz="4800" b="1">
                <a:latin typeface="+mj-lt"/>
              </a:defRPr>
            </a:lvl2pPr>
            <a:lvl3pPr marL="914400" indent="0" algn="l">
              <a:buNone/>
              <a:defRPr sz="4800" b="1">
                <a:latin typeface="+mj-lt"/>
              </a:defRPr>
            </a:lvl3pPr>
            <a:lvl4pPr marL="1371600" indent="0" algn="l">
              <a:buNone/>
              <a:defRPr sz="4800" b="1">
                <a:latin typeface="+mj-lt"/>
              </a:defRPr>
            </a:lvl4pPr>
            <a:lvl5pPr marL="1828800" indent="0" algn="l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73679-E774-4197-ABCB-4024BD5BB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097542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5A9359-8D24-41C6-B457-56FF17774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1B99C36-7747-4D3B-A712-826F48DB6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F6386AD-E6B1-43CE-B129-00D84AC3E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9D7F2-ECE4-47AB-8E3C-1F3CF2EDE58A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E885D-12ED-4972-9819-F5BB70E590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365125"/>
            <a:ext cx="1068705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F4C69B-E31F-4EE6-B764-2CD10344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3064194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745390C-DBD8-42F7-BC76-1E04B1BB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CE4D573-1404-4E51-828B-1D65B8AC51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65F280F-C8E6-4ECB-B6D9-2B4E23071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82B0B-8FDF-4958-98A8-D1107DEE730D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4481" y="3043238"/>
            <a:ext cx="6763593" cy="3200500"/>
          </a:xfrm>
        </p:spPr>
        <p:txBody>
          <a:bodyPr>
            <a:noAutofit/>
          </a:bodyPr>
          <a:lstStyle/>
          <a:p>
            <a:pPr algn="l"/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Ďakujem </a:t>
            </a:r>
            <a:br>
              <a:rPr lang="en-US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za pozornosť</a:t>
            </a:r>
            <a:endParaRPr lang="en-US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7B257-189C-4979-B1B2-4BE2A9DCF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836" y="373884"/>
            <a:ext cx="2112585" cy="2112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C8A4-B3A3-4FF5-88DD-EAE3774753F9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A517A0-0152-41D2-82C0-4D2E8FFAF1BC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B762E2-B6D6-4A40-8EF5-72A779AEC6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05861" y="2578944"/>
            <a:ext cx="3052766" cy="12858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dirty="0"/>
              <a:t>KONTAKT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+421 2 6729 1221</a:t>
            </a:r>
          </a:p>
          <a:p>
            <a:pPr marL="0" indent="0" algn="l">
              <a:buNone/>
            </a:pPr>
            <a:r>
              <a:rPr lang="en-US" sz="1400" dirty="0" err="1"/>
              <a:t>Info.nhf@euba.sk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www.nhf.euba.sk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835B6A0-FE63-4A71-A10F-D11A987E3842}"/>
              </a:ext>
            </a:extLst>
          </p:cNvPr>
          <p:cNvSpPr txBox="1">
            <a:spLocks/>
          </p:cNvSpPr>
          <p:nvPr userDrawn="1"/>
        </p:nvSpPr>
        <p:spPr>
          <a:xfrm>
            <a:off x="8805862" y="4279155"/>
            <a:ext cx="3052764" cy="196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err="1"/>
              <a:t>Národohospodárska</a:t>
            </a:r>
            <a:r>
              <a:rPr lang="en-US" sz="1400" b="1" dirty="0"/>
              <a:t> </a:t>
            </a:r>
            <a:r>
              <a:rPr lang="en-US" sz="1400" b="1" dirty="0" err="1"/>
              <a:t>fakulta</a:t>
            </a:r>
            <a:r>
              <a:rPr lang="en-US" sz="1400" b="1" dirty="0"/>
              <a:t>,</a:t>
            </a:r>
          </a:p>
          <a:p>
            <a:pPr algn="l"/>
            <a:r>
              <a:rPr lang="en-US" sz="1400" b="1" dirty="0" err="1"/>
              <a:t>Ekonomická</a:t>
            </a:r>
            <a:r>
              <a:rPr lang="en-US" sz="1400" b="1" dirty="0"/>
              <a:t> </a:t>
            </a:r>
            <a:r>
              <a:rPr lang="en-US" sz="1400" b="1" dirty="0" err="1"/>
              <a:t>univerzita</a:t>
            </a:r>
            <a:r>
              <a:rPr lang="en-US" sz="1400" b="1" dirty="0"/>
              <a:t> </a:t>
            </a:r>
          </a:p>
          <a:p>
            <a:pPr algn="l"/>
            <a:r>
              <a:rPr lang="en-US" sz="1400" b="1" dirty="0"/>
              <a:t>v </a:t>
            </a:r>
            <a:r>
              <a:rPr lang="en-US" sz="1400" b="1" dirty="0" err="1"/>
              <a:t>Bratislave</a:t>
            </a:r>
            <a:endParaRPr lang="en-US" sz="1400" b="1" dirty="0"/>
          </a:p>
          <a:p>
            <a:pPr algn="l"/>
            <a:r>
              <a:rPr lang="en-US" sz="1400" dirty="0" err="1"/>
              <a:t>Dolnozemská</a:t>
            </a:r>
            <a:r>
              <a:rPr lang="en-US" sz="1400" dirty="0"/>
              <a:t> </a:t>
            </a:r>
            <a:r>
              <a:rPr lang="en-US" sz="1400" dirty="0" err="1"/>
              <a:t>cesta</a:t>
            </a:r>
            <a:r>
              <a:rPr lang="en-US" sz="1400" dirty="0"/>
              <a:t> 1 </a:t>
            </a:r>
          </a:p>
          <a:p>
            <a:pPr algn="l"/>
            <a:r>
              <a:rPr lang="en-US" sz="1400" dirty="0"/>
              <a:t>852 35 Bratislava </a:t>
            </a:r>
          </a:p>
          <a:p>
            <a:pPr algn="l"/>
            <a:r>
              <a:rPr lang="en-US" sz="1400" dirty="0" err="1"/>
              <a:t>Slovenská</a:t>
            </a:r>
            <a:r>
              <a:rPr lang="en-US" sz="1400" dirty="0"/>
              <a:t> </a:t>
            </a:r>
            <a:r>
              <a:rPr lang="en-US" sz="1400" dirty="0" err="1"/>
              <a:t>republika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1C5A2F-87DA-42CC-8DAD-ED67977D7BB3}"/>
              </a:ext>
            </a:extLst>
          </p:cNvPr>
          <p:cNvSpPr txBox="1">
            <a:spLocks/>
          </p:cNvSpPr>
          <p:nvPr userDrawn="1"/>
        </p:nvSpPr>
        <p:spPr>
          <a:xfrm>
            <a:off x="9225522" y="675678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/</a:t>
            </a:r>
            <a:r>
              <a:rPr lang="en-US" sz="2000" dirty="0" err="1"/>
              <a:t>nhfeuba</a:t>
            </a:r>
            <a:endParaRPr lang="en-US" sz="2000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D2F31EB-8171-4F44-876B-EE54CF239FE6}"/>
              </a:ext>
            </a:extLst>
          </p:cNvPr>
          <p:cNvSpPr txBox="1">
            <a:spLocks/>
          </p:cNvSpPr>
          <p:nvPr userDrawn="1"/>
        </p:nvSpPr>
        <p:spPr>
          <a:xfrm>
            <a:off x="9225522" y="1476835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@</a:t>
            </a:r>
            <a:r>
              <a:rPr lang="en-US" sz="2000" dirty="0" err="1"/>
              <a:t>nhf_euba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7BF98A-6B72-4E0B-A0A3-448E406579E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7" y="649230"/>
            <a:ext cx="399391" cy="402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0F2529-83EB-4F7B-B66C-CBAFE5A76C98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8" y="1430177"/>
            <a:ext cx="399391" cy="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FC6C90-1276-47F6-BEBF-AFB8F5AFF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4C1E63C-00C5-4FCD-B793-9AF1FE93D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24004F5-9AC3-4C96-B0C7-CC1053B6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A4F6F5-0E9E-45D0-86CE-1D894ACA9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F0D602F-1636-4AB6-9319-7ECB3D47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FD54966-A056-499C-BACF-7A64E4713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7170CA0-9938-44AC-8F71-4372D757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9959AC-9736-4A35-B6F2-FF301859F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A6F69F4-37F5-4211-A492-39CFDBC6E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51F6-9C07-9749-9177-F0AE6F5EB56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.AppleSystemUIFont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00426"/>
              </p:ext>
            </p:extLst>
          </p:nvPr>
        </p:nvGraphicFramePr>
        <p:xfrm>
          <a:off x="2610196" y="1918252"/>
          <a:ext cx="7179847" cy="3101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9847">
                  <a:extLst>
                    <a:ext uri="{9D8B030D-6E8A-4147-A177-3AD203B41FA5}">
                      <a16:colId xmlns:a16="http://schemas.microsoft.com/office/drawing/2014/main" val="588936919"/>
                    </a:ext>
                  </a:extLst>
                </a:gridCol>
              </a:tblGrid>
              <a:tr h="1629037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 err="1">
                          <a:effectLst/>
                        </a:rPr>
                        <a:t>Podaktivita</a:t>
                      </a:r>
                      <a:r>
                        <a:rPr lang="sk-SK" sz="1800" u="none" strike="noStrike" dirty="0">
                          <a:effectLst/>
                        </a:rPr>
                        <a:t> 1 : Implementovanie metodiky v oblasti podpory rozvíjania zručností žiakov v kontexte osobnej, sociálnej a občianskej kompetencie</a:t>
                      </a:r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702872"/>
                  </a:ext>
                </a:extLst>
              </a:tr>
              <a:tr h="900020">
                <a:tc>
                  <a:txBody>
                    <a:bodyPr/>
                    <a:lstStyle/>
                    <a:p>
                      <a:pPr algn="ctr" fontAlgn="b"/>
                      <a:endParaRPr lang="sk-SK" sz="1400" u="none" strike="noStrike" dirty="0">
                        <a:effectLst/>
                      </a:endParaRPr>
                    </a:p>
                    <a:p>
                      <a:pPr algn="ctr" fontAlgn="b"/>
                      <a:endParaRPr lang="sk-SK" sz="1400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sk-SK" sz="1400" u="none" strike="noStrike" dirty="0" err="1">
                          <a:effectLst/>
                        </a:rPr>
                        <a:t>power-pointová</a:t>
                      </a:r>
                      <a:r>
                        <a:rPr lang="sk-SK" sz="1400" u="none" strike="noStrike" dirty="0">
                          <a:effectLst/>
                        </a:rPr>
                        <a:t> prezentácia zameraná na oblasť rozvoja osobných kompetencií</a:t>
                      </a:r>
                    </a:p>
                    <a:p>
                      <a:pPr algn="ctr" fontAlgn="b"/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sk-SK" sz="1800" b="1" dirty="0"/>
                        <a:t>Banková sústava a monetárna politika</a:t>
                      </a:r>
                    </a:p>
                    <a:p>
                      <a:pPr marL="0" indent="0" algn="ctr">
                        <a:buNone/>
                      </a:pPr>
                      <a:endParaRPr lang="sk-SK" sz="1800" b="1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93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9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Národná banka Slovenska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49"/>
            <a:ext cx="7294459" cy="3727451"/>
          </a:xfrm>
        </p:spPr>
        <p:txBody>
          <a:bodyPr>
            <a:normAutofit/>
          </a:bodyPr>
          <a:lstStyle/>
          <a:p>
            <a:r>
              <a:rPr lang="sk-SK" dirty="0"/>
              <a:t>nezávislá centrálna banka Slovenska</a:t>
            </a:r>
          </a:p>
          <a:p>
            <a:r>
              <a:rPr lang="sk-SK" dirty="0"/>
              <a:t>založená 1.1.1993 </a:t>
            </a:r>
          </a:p>
          <a:p>
            <a:r>
              <a:rPr lang="sk-SK" dirty="0"/>
              <a:t>člen Európskeho systému centrálnych bánk (ESCB)   od 1.5.2004</a:t>
            </a:r>
          </a:p>
          <a:p>
            <a:r>
              <a:rPr lang="sk-SK" dirty="0"/>
              <a:t>člen Eurosystému od 1.1.2009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CA42C55-F816-1D8D-1DE0-0DE89501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52" y="1282700"/>
            <a:ext cx="3652015" cy="47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24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spodárska a menová únia (Európska únia) – Wikipédia">
            <a:extLst>
              <a:ext uri="{FF2B5EF4-FFF2-40B4-BE49-F238E27FC236}">
                <a16:creationId xmlns:a16="http://schemas.microsoft.com/office/drawing/2014/main" id="{6DBE2162-8747-0684-4128-A1AA07FE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868073"/>
            <a:ext cx="11502189" cy="51539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/>
          <a:lstStyle/>
          <a:p>
            <a:r>
              <a:rPr lang="sk-SK" dirty="0"/>
              <a:t>Rozdielnosti v štruktúre ESCB a EÚ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95EFE3-C309-422C-EEE6-6DE2213B073F}"/>
              </a:ext>
            </a:extLst>
          </p:cNvPr>
          <p:cNvGrpSpPr/>
          <p:nvPr/>
        </p:nvGrpSpPr>
        <p:grpSpPr>
          <a:xfrm>
            <a:off x="1381973" y="1268760"/>
            <a:ext cx="8857680" cy="4976514"/>
            <a:chOff x="178816" y="1268760"/>
            <a:chExt cx="8857680" cy="4976514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0FE7897A-A5D2-ADB2-CCE5-6D50EB186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01" y="2352365"/>
              <a:ext cx="3527425" cy="2614494"/>
            </a:xfrm>
            <a:prstGeom prst="ellipse">
              <a:avLst/>
            </a:prstGeom>
            <a:solidFill>
              <a:schemeClr val="bg1">
                <a:alpha val="83000"/>
              </a:schemeClr>
            </a:solidFill>
            <a:ln w="19050" algn="ctr">
              <a:solidFill>
                <a:schemeClr val="bg2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1400" b="1"/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66669635-B19D-8540-F4CE-2E4F9A3EF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1341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b="1" dirty="0"/>
                <a:t>Európska centrálna banka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A47E6393-1664-A100-DEAC-FE33A4E69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058" y="3265820"/>
              <a:ext cx="391004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k-SK" altLang="sk-SK" b="1" dirty="0"/>
                <a:t>20 národných centrálnych bánk, </a:t>
              </a:r>
            </a:p>
            <a:p>
              <a:pPr algn="ctr">
                <a:defRPr/>
              </a:pPr>
              <a:r>
                <a:rPr lang="sk-SK" altLang="sk-SK" b="1" dirty="0"/>
                <a:t>ktoré prijali euro</a:t>
              </a: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985C6CC7-4A99-F51E-CF26-8E1EBDA36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17" y="1556792"/>
              <a:ext cx="4067139" cy="422910"/>
            </a:xfrm>
            <a:prstGeom prst="blockArc">
              <a:avLst>
                <a:gd name="adj1" fmla="val 10675603"/>
                <a:gd name="adj2" fmla="val 337155"/>
                <a:gd name="adj3" fmla="val 4399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Európsky systém centrálnych bánk</a:t>
              </a: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F6651236-F422-CDA8-0A26-655A23CCB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942" y="1916832"/>
              <a:ext cx="9140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(ESCB)</a:t>
              </a:r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C0A428C7-5D0B-A9EA-F800-CCFF65AEDF2B}"/>
                </a:ext>
              </a:extLst>
            </p:cNvPr>
            <p:cNvSpPr/>
            <p:nvPr/>
          </p:nvSpPr>
          <p:spPr>
            <a:xfrm>
              <a:off x="178816" y="1268760"/>
              <a:ext cx="4229487" cy="476250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 b="1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6210AF5C-DA82-C1D9-E105-2294E8132C6E}"/>
                </a:ext>
              </a:extLst>
            </p:cNvPr>
            <p:cNvSpPr/>
            <p:nvPr/>
          </p:nvSpPr>
          <p:spPr>
            <a:xfrm>
              <a:off x="484600" y="4966859"/>
              <a:ext cx="3527426" cy="9134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k-SK" b="1" dirty="0">
                  <a:solidFill>
                    <a:schemeClr val="tx1"/>
                  </a:solidFill>
                </a:rPr>
                <a:t>7 národných centrálnych bánk krajín, ktoré neprijali euro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38EA2B8F-2732-EA90-D107-C02F27F85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156" y="2771636"/>
              <a:ext cx="14334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Eurosystém</a:t>
              </a: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D5FE8DD1-3100-8506-C967-37351E4C0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817" y="2352365"/>
              <a:ext cx="3527425" cy="2614494"/>
            </a:xfrm>
            <a:prstGeom prst="ellipse">
              <a:avLst/>
            </a:prstGeom>
            <a:solidFill>
              <a:schemeClr val="bg1">
                <a:alpha val="83000"/>
              </a:schemeClr>
            </a:solidFill>
            <a:ln w="19050" algn="ctr">
              <a:solidFill>
                <a:schemeClr val="accent1">
                  <a:lumMod val="20000"/>
                  <a:lumOff val="80000"/>
                </a:schemeClr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1400" b="1"/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39C879F5-F3FD-8FEA-0C19-E5C1F8780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571" y="3388400"/>
              <a:ext cx="2194441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k-SK" altLang="sk-SK" b="1" dirty="0"/>
                <a:t>20 </a:t>
              </a:r>
              <a:r>
                <a:rPr lang="sk-SK" b="1" dirty="0"/>
                <a:t>členských krajín EÚ</a:t>
              </a:r>
              <a:r>
                <a:rPr lang="sk-SK" altLang="sk-SK" b="1" dirty="0"/>
                <a:t>, </a:t>
              </a:r>
            </a:p>
            <a:p>
              <a:pPr algn="ctr">
                <a:defRPr/>
              </a:pPr>
              <a:r>
                <a:rPr lang="sk-SK" altLang="sk-SK" b="1" dirty="0"/>
                <a:t>ktoré prijali euro</a:t>
              </a: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id="{DC456F4F-2979-2D7A-0CA9-7C8D6F9EB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9120" y="1556792"/>
              <a:ext cx="1752403" cy="565785"/>
            </a:xfrm>
            <a:prstGeom prst="blockArc">
              <a:avLst>
                <a:gd name="adj1" fmla="val 10675603"/>
                <a:gd name="adj2" fmla="val 337155"/>
                <a:gd name="adj3" fmla="val 4399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Európska únia</a:t>
              </a: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0A71C922-E1E7-C907-FF9A-E09D896B9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4920" y="1916832"/>
              <a:ext cx="64152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(EÚ)</a:t>
              </a:r>
            </a:p>
          </p:txBody>
        </p:sp>
        <p:sp>
          <p:nvSpPr>
            <p:cNvPr id="23" name="Rounded Rectangle 28">
              <a:extLst>
                <a:ext uri="{FF2B5EF4-FFF2-40B4-BE49-F238E27FC236}">
                  <a16:creationId xmlns:a16="http://schemas.microsoft.com/office/drawing/2014/main" id="{F9DA19DB-5C60-3CDB-08B6-0DF002325F1B}"/>
                </a:ext>
              </a:extLst>
            </p:cNvPr>
            <p:cNvSpPr/>
            <p:nvPr/>
          </p:nvSpPr>
          <p:spPr>
            <a:xfrm>
              <a:off x="4716016" y="1268760"/>
              <a:ext cx="4320480" cy="4754538"/>
            </a:xfrm>
            <a:prstGeom prst="round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 b="1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9">
              <a:extLst>
                <a:ext uri="{FF2B5EF4-FFF2-40B4-BE49-F238E27FC236}">
                  <a16:creationId xmlns:a16="http://schemas.microsoft.com/office/drawing/2014/main" id="{C986884E-E6C3-1BC2-A9F2-970346D8A9B8}"/>
                </a:ext>
              </a:extLst>
            </p:cNvPr>
            <p:cNvSpPr/>
            <p:nvPr/>
          </p:nvSpPr>
          <p:spPr>
            <a:xfrm>
              <a:off x="5240078" y="5033060"/>
              <a:ext cx="3527426" cy="7001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sk-SK" b="1" dirty="0">
                  <a:solidFill>
                    <a:schemeClr val="tx1"/>
                  </a:solidFill>
                </a:rPr>
                <a:t>7 členských krajín EÚ, ktoré neprijali euro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0EEE2DCA-E4D3-AAEA-62FC-86ACEE2A8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394" y="2820131"/>
              <a:ext cx="12073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altLang="sk-SK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Eurozóna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FA3F297-8678-B528-CD13-4FE8EF3EC04A}"/>
                </a:ext>
              </a:extLst>
            </p:cNvPr>
            <p:cNvCxnSpPr/>
            <p:nvPr/>
          </p:nvCxnSpPr>
          <p:spPr>
            <a:xfrm flipV="1">
              <a:off x="4572000" y="1340768"/>
              <a:ext cx="11113" cy="490450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49909F7-D5B7-5A73-18C9-FADA973AE0F0}"/>
                </a:ext>
              </a:extLst>
            </p:cNvPr>
            <p:cNvCxnSpPr/>
            <p:nvPr/>
          </p:nvCxnSpPr>
          <p:spPr>
            <a:xfrm>
              <a:off x="4408303" y="1772816"/>
              <a:ext cx="30771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0F15288-234E-70D5-F7E6-946CAA395CD1}"/>
                </a:ext>
              </a:extLst>
            </p:cNvPr>
            <p:cNvCxnSpPr/>
            <p:nvPr/>
          </p:nvCxnSpPr>
          <p:spPr>
            <a:xfrm>
              <a:off x="4408303" y="2708920"/>
              <a:ext cx="30771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B70D03-2DB4-949A-027C-FA798B0E36D9}"/>
                </a:ext>
              </a:extLst>
            </p:cNvPr>
            <p:cNvCxnSpPr/>
            <p:nvPr/>
          </p:nvCxnSpPr>
          <p:spPr>
            <a:xfrm>
              <a:off x="4408303" y="4443639"/>
              <a:ext cx="28803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91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Európska centrálna banka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49"/>
            <a:ext cx="7294459" cy="3727451"/>
          </a:xfrm>
        </p:spPr>
        <p:txBody>
          <a:bodyPr>
            <a:normAutofit/>
          </a:bodyPr>
          <a:lstStyle/>
          <a:p>
            <a:r>
              <a:rPr lang="sk-SK" dirty="0"/>
              <a:t>Je jadrom Eurosystému</a:t>
            </a:r>
          </a:p>
          <a:p>
            <a:r>
              <a:rPr lang="sk-SK" dirty="0"/>
              <a:t>Cieľ: cenová stabilita (2 % inflácia) v strednodobom horizonte </a:t>
            </a:r>
          </a:p>
          <a:p>
            <a:r>
              <a:rPr lang="sk-SK" dirty="0"/>
              <a:t>Monitoruje finančnú stabilitu</a:t>
            </a:r>
          </a:p>
          <a:p>
            <a:r>
              <a:rPr lang="sk-SK" dirty="0"/>
              <a:t>Radí pri tvorbe hospodárskej politiky</a:t>
            </a:r>
          </a:p>
          <a:p>
            <a:r>
              <a:rPr lang="sk-SK" dirty="0"/>
              <a:t>Podporuje spoluprácu medzi centrálnymi bankami a orgánmi dohľadu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098" name="Picture 2" descr="European Central Bank | bank, Europe | Britannica">
            <a:extLst>
              <a:ext uri="{FF2B5EF4-FFF2-40B4-BE49-F238E27FC236}">
                <a16:creationId xmlns:a16="http://schemas.microsoft.com/office/drawing/2014/main" id="{6EB4FB17-3D5B-ED68-E768-E1D48A8E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84" y="1232141"/>
            <a:ext cx="3506704" cy="46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8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Eurosystém a NBS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49"/>
            <a:ext cx="7294459" cy="3727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Eurosystém rozhoduje o:</a:t>
            </a:r>
          </a:p>
          <a:p>
            <a:pPr>
              <a:buFontTx/>
              <a:buChar char="-"/>
            </a:pPr>
            <a:r>
              <a:rPr lang="sk-SK" dirty="0"/>
              <a:t>Menovej politike</a:t>
            </a:r>
          </a:p>
          <a:p>
            <a:pPr>
              <a:buFontTx/>
              <a:buChar char="-"/>
            </a:pPr>
            <a:r>
              <a:rPr lang="sk-SK" dirty="0"/>
              <a:t>Devízových intervenciách</a:t>
            </a:r>
          </a:p>
          <a:p>
            <a:pPr>
              <a:buFontTx/>
              <a:buChar char="-"/>
            </a:pPr>
            <a:r>
              <a:rPr lang="sk-SK" dirty="0"/>
              <a:t>Správe devízových rezerv</a:t>
            </a:r>
          </a:p>
          <a:p>
            <a:pPr>
              <a:buFontTx/>
              <a:buChar char="-"/>
            </a:pPr>
            <a:r>
              <a:rPr lang="sk-SK" dirty="0"/>
              <a:t>Objeme hotovosti v obehu</a:t>
            </a:r>
          </a:p>
          <a:p>
            <a:pPr>
              <a:buFontTx/>
              <a:buChar char="-"/>
            </a:pPr>
            <a:r>
              <a:rPr lang="sk-SK" dirty="0"/>
              <a:t>Medzinárodnej spolupráci</a:t>
            </a:r>
          </a:p>
          <a:p>
            <a:pPr>
              <a:buFontTx/>
              <a:buChar char="-"/>
            </a:pPr>
            <a:r>
              <a:rPr lang="sk-SK" dirty="0"/>
              <a:t>Bankovom dohľade</a:t>
            </a:r>
          </a:p>
        </p:txBody>
      </p:sp>
      <p:pic>
        <p:nvPicPr>
          <p:cNvPr id="5122" name="Picture 2" descr="Úvodná stránka - Národná banka Slovenska">
            <a:extLst>
              <a:ext uri="{FF2B5EF4-FFF2-40B4-BE49-F238E27FC236}">
                <a16:creationId xmlns:a16="http://schemas.microsoft.com/office/drawing/2014/main" id="{E2283D97-EBBE-184B-0740-B4BF5670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6" y="2813856"/>
            <a:ext cx="4033745" cy="17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4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Eurosystém a NBS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47849"/>
            <a:ext cx="10952059" cy="4328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NBS vykonáva:</a:t>
            </a:r>
          </a:p>
          <a:p>
            <a:pPr>
              <a:buFontTx/>
              <a:buChar char="-"/>
            </a:pPr>
            <a:r>
              <a:rPr lang="sk-SK" dirty="0"/>
              <a:t>Menovo-politické operácie ECB</a:t>
            </a:r>
          </a:p>
          <a:p>
            <a:pPr>
              <a:buFontTx/>
              <a:buChar char="-"/>
            </a:pPr>
            <a:r>
              <a:rPr lang="sk-SK" dirty="0"/>
              <a:t>Devízové intervencie</a:t>
            </a:r>
          </a:p>
          <a:p>
            <a:pPr>
              <a:buFontTx/>
              <a:buChar char="-"/>
            </a:pPr>
            <a:r>
              <a:rPr lang="sk-SK" dirty="0"/>
              <a:t>Správu devízových rezerv</a:t>
            </a:r>
          </a:p>
          <a:p>
            <a:pPr>
              <a:buFontTx/>
              <a:buChar char="-"/>
            </a:pPr>
            <a:r>
              <a:rPr lang="sk-SK" dirty="0"/>
              <a:t>Tlač bankoviek a razbu mincí</a:t>
            </a:r>
          </a:p>
          <a:p>
            <a:pPr>
              <a:buFontTx/>
              <a:buChar char="-"/>
            </a:pPr>
            <a:r>
              <a:rPr lang="sk-SK" dirty="0"/>
              <a:t>Spoločný dohľad</a:t>
            </a:r>
          </a:p>
          <a:p>
            <a:pPr>
              <a:buFontTx/>
              <a:buChar char="-"/>
            </a:pPr>
            <a:r>
              <a:rPr lang="sk-SK" dirty="0"/>
              <a:t>Ochranu finančných spotrebiteľov</a:t>
            </a:r>
          </a:p>
          <a:p>
            <a:pPr>
              <a:buFontTx/>
              <a:buChar char="-"/>
            </a:pPr>
            <a:r>
              <a:rPr lang="sk-SK" dirty="0"/>
              <a:t>Prevádzka platobných systémov TARGET2-SK, Euro-SIPS, SEPA</a:t>
            </a:r>
          </a:p>
        </p:txBody>
      </p:sp>
      <p:pic>
        <p:nvPicPr>
          <p:cNvPr id="5122" name="Picture 2" descr="Úvodná stránka - Národná banka Slovenska">
            <a:extLst>
              <a:ext uri="{FF2B5EF4-FFF2-40B4-BE49-F238E27FC236}">
                <a16:creationId xmlns:a16="http://schemas.microsoft.com/office/drawing/2014/main" id="{E2283D97-EBBE-184B-0740-B4BF5670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546" y="2813856"/>
            <a:ext cx="4033745" cy="17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7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Banková únia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445D74-AD24-1440-73B1-A4EB584BB39F}"/>
              </a:ext>
            </a:extLst>
          </p:cNvPr>
          <p:cNvGrpSpPr/>
          <p:nvPr/>
        </p:nvGrpSpPr>
        <p:grpSpPr>
          <a:xfrm>
            <a:off x="1556085" y="1530268"/>
            <a:ext cx="9334183" cy="4549690"/>
            <a:chOff x="395536" y="1052736"/>
            <a:chExt cx="8280920" cy="48965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357443-4A51-EF0D-878C-1A438EB2A3F5}"/>
                </a:ext>
              </a:extLst>
            </p:cNvPr>
            <p:cNvSpPr/>
            <p:nvPr/>
          </p:nvSpPr>
          <p:spPr>
            <a:xfrm>
              <a:off x="395536" y="1052736"/>
              <a:ext cx="8280920" cy="4896544"/>
            </a:xfrm>
            <a:prstGeom prst="rect">
              <a:avLst/>
            </a:prstGeom>
            <a:gradFill>
              <a:gsLst>
                <a:gs pos="0">
                  <a:srgbClr val="003881">
                    <a:tint val="66000"/>
                    <a:satMod val="160000"/>
                  </a:srgbClr>
                </a:gs>
                <a:gs pos="50000">
                  <a:srgbClr val="003881">
                    <a:tint val="44500"/>
                    <a:satMod val="160000"/>
                  </a:srgbClr>
                </a:gs>
                <a:gs pos="100000">
                  <a:srgbClr val="003881">
                    <a:tint val="23500"/>
                    <a:satMod val="160000"/>
                  </a:srgbClr>
                </a:gs>
              </a:gsLst>
              <a:lin ang="5400000" scaled="0"/>
            </a:gradFill>
            <a:ln w="25400" cap="flat" cmpd="sng" algn="ctr">
              <a:solidFill>
                <a:srgbClr val="003881">
                  <a:shade val="50000"/>
                </a:srgbClr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8DE8E7-97DD-C602-677D-CE77FAE8B980}"/>
                </a:ext>
              </a:extLst>
            </p:cNvPr>
            <p:cNvSpPr/>
            <p:nvPr/>
          </p:nvSpPr>
          <p:spPr>
            <a:xfrm>
              <a:off x="723900" y="4005262"/>
              <a:ext cx="7594600" cy="180000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solidFill>
                <a:srgbClr val="003881">
                  <a:shade val="50000"/>
                </a:srgbClr>
              </a:solidFill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3200" b="0" i="1" u="none" strike="noStrike" kern="0" cap="none" spc="0" normalizeH="0" baseline="0" noProof="0" dirty="0">
                <a:ln>
                  <a:noFill/>
                </a:ln>
                <a:solidFill>
                  <a:srgbClr val="2D5EC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2000" b="1" i="1" u="none" strike="noStrike" kern="0" cap="none" spc="0" normalizeH="0" baseline="0" noProof="0" dirty="0">
                <a:ln>
                  <a:noFill/>
                </a:ln>
                <a:solidFill>
                  <a:srgbClr val="2D5EC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Jednotný súbor pravidiel (Single </a:t>
              </a:r>
              <a:r>
                <a:rPr kumimoji="0" lang="sk-SK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Rulebook</a:t>
              </a:r>
              <a:r>
                <a:rPr kumimoji="0" lang="sk-SK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</a:t>
              </a:r>
              <a:endParaRPr kumimoji="0" lang="fr-BE" sz="3200" b="1" i="1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4DC09629-2BB5-785E-88D8-F1548D066AD3}"/>
                </a:ext>
              </a:extLst>
            </p:cNvPr>
            <p:cNvSpPr/>
            <p:nvPr/>
          </p:nvSpPr>
          <p:spPr bwMode="auto">
            <a:xfrm>
              <a:off x="899592" y="1916832"/>
              <a:ext cx="2227263" cy="2749550"/>
            </a:xfrm>
            <a:prstGeom prst="cube">
              <a:avLst>
                <a:gd name="adj" fmla="val 17712"/>
              </a:avLst>
            </a:prstGeom>
            <a:solidFill>
              <a:srgbClr val="FFFFFF"/>
            </a:solidFill>
            <a:ln w="25400" cap="flat" cmpd="sng" algn="ctr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Jednotný mechanizmus dohľadu </a:t>
              </a:r>
            </a:p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000" b="0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(SSM)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C68EA4E6-7E02-582A-3600-752EECEBC3AB}"/>
                </a:ext>
              </a:extLst>
            </p:cNvPr>
            <p:cNvSpPr/>
            <p:nvPr/>
          </p:nvSpPr>
          <p:spPr bwMode="auto">
            <a:xfrm>
              <a:off x="3346450" y="1916832"/>
              <a:ext cx="2227263" cy="2749550"/>
            </a:xfrm>
            <a:prstGeom prst="cube">
              <a:avLst>
                <a:gd name="adj" fmla="val 17712"/>
              </a:avLst>
            </a:prstGeom>
            <a:solidFill>
              <a:srgbClr val="FFFFFF"/>
            </a:solidFill>
            <a:ln w="25400" cap="flat" cmpd="sng" algn="ctr">
              <a:solidFill>
                <a:srgbClr val="00388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Jednotný mechanizmus riešenia krízových situácií</a:t>
              </a:r>
            </a:p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(SRM)</a:t>
              </a:r>
              <a:endPara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2C77A6F4-78CF-E0D6-459B-B4D4AA05844A}"/>
                </a:ext>
              </a:extLst>
            </p:cNvPr>
            <p:cNvSpPr/>
            <p:nvPr/>
          </p:nvSpPr>
          <p:spPr bwMode="auto">
            <a:xfrm>
              <a:off x="5801121" y="1916832"/>
              <a:ext cx="2227263" cy="2749550"/>
            </a:xfrm>
            <a:prstGeom prst="cube">
              <a:avLst>
                <a:gd name="adj" fmla="val 17712"/>
              </a:avLst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00388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Jednotný systém ochrany vkladov</a:t>
              </a:r>
            </a:p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000" b="0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3175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 (EDIS)</a:t>
              </a:r>
              <a:endParaRPr kumimoji="0" lang="fr-BE" sz="2000" b="0" i="0" u="none" strike="noStrike" kern="0" cap="none" spc="0" normalizeH="0" baseline="0" noProof="0" dirty="0">
                <a:ln>
                  <a:noFill/>
                </a:ln>
                <a:solidFill>
                  <a:srgbClr val="003881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F354D8-C378-4B25-ECC5-00E8C14779D7}"/>
                </a:ext>
              </a:extLst>
            </p:cNvPr>
            <p:cNvSpPr/>
            <p:nvPr/>
          </p:nvSpPr>
          <p:spPr>
            <a:xfrm>
              <a:off x="1475656" y="1916832"/>
              <a:ext cx="936104" cy="3600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Pilier 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90293F-F6A9-E39B-0D12-12767361D5CA}"/>
                </a:ext>
              </a:extLst>
            </p:cNvPr>
            <p:cNvSpPr/>
            <p:nvPr/>
          </p:nvSpPr>
          <p:spPr>
            <a:xfrm>
              <a:off x="3923928" y="1925633"/>
              <a:ext cx="936104" cy="3600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Pilier II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453457-BA11-24D9-3A7D-C73E49CEDC40}"/>
                </a:ext>
              </a:extLst>
            </p:cNvPr>
            <p:cNvSpPr/>
            <p:nvPr/>
          </p:nvSpPr>
          <p:spPr>
            <a:xfrm>
              <a:off x="6374692" y="1916505"/>
              <a:ext cx="1077628" cy="36004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3881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Pilier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23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/>
          <a:lstStyle/>
          <a:p>
            <a:r>
              <a:rPr lang="sk-SK" dirty="0"/>
              <a:t>Monetárna politika – nástroje v praxi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F2DCD1AB-E435-7392-47F2-D2C8D9B489AB}"/>
              </a:ext>
            </a:extLst>
          </p:cNvPr>
          <p:cNvSpPr/>
          <p:nvPr/>
        </p:nvSpPr>
        <p:spPr>
          <a:xfrm>
            <a:off x="1639306" y="1404936"/>
            <a:ext cx="1871663" cy="1007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dirty="0"/>
              <a:t>Automatické operácie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8F3CB8B-9575-3260-DB2A-808DDC9213D3}"/>
              </a:ext>
            </a:extLst>
          </p:cNvPr>
          <p:cNvSpPr/>
          <p:nvPr/>
        </p:nvSpPr>
        <p:spPr>
          <a:xfrm>
            <a:off x="4159264" y="1404936"/>
            <a:ext cx="1871663" cy="1007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dirty="0"/>
              <a:t>Operácie na voľnom trhu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0E94FE84-299F-0529-FEE4-22C4D44AB2BB}"/>
              </a:ext>
            </a:extLst>
          </p:cNvPr>
          <p:cNvSpPr/>
          <p:nvPr/>
        </p:nvSpPr>
        <p:spPr>
          <a:xfrm>
            <a:off x="6535528" y="1404936"/>
            <a:ext cx="1871664" cy="1007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dirty="0"/>
              <a:t>Povinné </a:t>
            </a:r>
            <a:r>
              <a:rPr lang="sk-SK" sz="1500" dirty="0"/>
              <a:t>minimálne</a:t>
            </a:r>
            <a:r>
              <a:rPr lang="sk-SK" sz="1600" dirty="0"/>
              <a:t> rezervy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090B2E9-C521-FAFC-6AA9-9745447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306" y="2584126"/>
            <a:ext cx="208791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jednodňové sterilizačné operácie (DF)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jednodňové refinančné operácie (MLF)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E702F10-D81B-80C9-BB3E-B46D7CCDD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232" y="2584126"/>
            <a:ext cx="24467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hlavné refinančné operácie (MRO)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dlhodobejšie refinančné operácie (LTRO)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 err="1"/>
              <a:t>dolaďovacie</a:t>
            </a:r>
            <a:r>
              <a:rPr lang="sk-SK" altLang="sk-SK" sz="1800" dirty="0"/>
              <a:t> operácie (FTO)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štrukturálne operácie (STO)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001C0BB-25B6-73F5-974F-556F3818E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520" y="2584126"/>
            <a:ext cx="2160661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základňa na tvorbu povinných minimálnych rezerv (PMR)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sadzba PMR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úročenie PMR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5B6325-72C2-7A72-5E18-BD942005B9A2}"/>
              </a:ext>
            </a:extLst>
          </p:cNvPr>
          <p:cNvSpPr/>
          <p:nvPr/>
        </p:nvSpPr>
        <p:spPr>
          <a:xfrm>
            <a:off x="3799224" y="2473001"/>
            <a:ext cx="2592387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A0F60E-DD22-CE7E-C857-871D4881FEC2}"/>
              </a:ext>
            </a:extLst>
          </p:cNvPr>
          <p:cNvCxnSpPr>
            <a:cxnSpLocks/>
          </p:cNvCxnSpPr>
          <p:nvPr/>
        </p:nvCxnSpPr>
        <p:spPr>
          <a:xfrm flipH="1">
            <a:off x="3510969" y="3081364"/>
            <a:ext cx="360263" cy="276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AE8E29-7010-676B-06D3-2BAC0DAF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94" y="5849489"/>
            <a:ext cx="272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= základná úroková sadzba ECB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36D09B54-E7F3-79C7-5682-43E90D0359E9}"/>
              </a:ext>
            </a:extLst>
          </p:cNvPr>
          <p:cNvSpPr/>
          <p:nvPr/>
        </p:nvSpPr>
        <p:spPr>
          <a:xfrm>
            <a:off x="8768320" y="1404936"/>
            <a:ext cx="158363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dirty="0"/>
              <a:t>Signalizácia budúceho nastavenia menovej politiky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31E65A2-E6F4-615D-0F80-6AAB46F6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76" y="2969148"/>
            <a:ext cx="1583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sk-SK" altLang="sk-SK" sz="1800" dirty="0"/>
              <a:t>Forward </a:t>
            </a:r>
            <a:r>
              <a:rPr lang="sk-SK" altLang="sk-SK" sz="1800" dirty="0" err="1"/>
              <a:t>guidance</a:t>
            </a:r>
            <a:endParaRPr lang="sk-SK" altLang="sk-SK" sz="1800" dirty="0"/>
          </a:p>
        </p:txBody>
      </p:sp>
    </p:spTree>
    <p:extLst>
      <p:ext uri="{BB962C8B-B14F-4D97-AF65-F5344CB8AC3E}">
        <p14:creationId xmlns:p14="http://schemas.microsoft.com/office/powerpoint/2010/main" val="189208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/>
          <a:lstStyle/>
          <a:p>
            <a:r>
              <a:rPr lang="sk-SK" dirty="0"/>
              <a:t>Nekonvenčná monetárna politika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67903-628C-5CA8-A04A-62F6502B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2" y="4252810"/>
            <a:ext cx="10359877" cy="20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BF86A89-745E-2D70-375E-E1B44DC0D44D}"/>
              </a:ext>
            </a:extLst>
          </p:cNvPr>
          <p:cNvSpPr txBox="1">
            <a:spLocks/>
          </p:cNvSpPr>
          <p:nvPr/>
        </p:nvSpPr>
        <p:spPr>
          <a:xfrm>
            <a:off x="694508" y="1476372"/>
            <a:ext cx="11176649" cy="36089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88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03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sk-SK" sz="2000" kern="0" dirty="0"/>
              <a:t>  </a:t>
            </a:r>
            <a:r>
              <a:rPr lang="sk-SK" sz="2000" b="1" kern="0" dirty="0"/>
              <a:t>... ECB postupne </a:t>
            </a:r>
            <a:r>
              <a:rPr lang="sk-SK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zavádzala</a:t>
            </a:r>
            <a:r>
              <a:rPr lang="sk-SK" sz="2000" b="1" kern="0" dirty="0"/>
              <a:t> ku štandardným nástrojom </a:t>
            </a:r>
            <a:r>
              <a:rPr lang="sk-SK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neštandardné nástroje </a:t>
            </a:r>
            <a:r>
              <a:rPr lang="sk-SK" sz="2000" b="1" kern="0" dirty="0"/>
              <a:t>:</a:t>
            </a:r>
          </a:p>
          <a:p>
            <a:pPr>
              <a:buFont typeface="Wingdings" pitchFamily="2" charset="2"/>
              <a:buChar char="Ø"/>
            </a:pPr>
            <a:endParaRPr lang="sk-SK" sz="400" kern="0" dirty="0"/>
          </a:p>
          <a:p>
            <a:pPr marL="685800" lvl="1" eaLnBrk="0" hangingPunct="0">
              <a:buFont typeface="Arial" panose="020B0604020202020204" pitchFamily="34" charset="0"/>
              <a:buChar char="•"/>
            </a:pPr>
            <a:r>
              <a:rPr lang="sk-SK" sz="1800" kern="0" dirty="0"/>
              <a:t>Zavádzanie dodatočných dlhodobých refinančných operácií  (VLTRO 3Y; TLTRO 4Y, I. / II.)</a:t>
            </a:r>
          </a:p>
          <a:p>
            <a:pPr marL="685800" lvl="1" eaLnBrk="0" hangingPunct="0">
              <a:buFont typeface="Arial" panose="020B0604020202020204" pitchFamily="34" charset="0"/>
              <a:buChar char="•"/>
            </a:pPr>
            <a:r>
              <a:rPr lang="sk-SK" sz="1800" kern="0" dirty="0"/>
              <a:t>Refinančné operácie v cudzej mene (CHF a USD)</a:t>
            </a:r>
          </a:p>
          <a:p>
            <a:pPr marL="685800" lvl="1" eaLnBrk="0" hangingPunct="0">
              <a:buFont typeface="Arial" panose="020B0604020202020204" pitchFamily="34" charset="0"/>
              <a:buChar char="•"/>
            </a:pPr>
            <a:r>
              <a:rPr lang="sk-SK" sz="1800" kern="0" dirty="0"/>
              <a:t>Zmena v komunikačnej stratégii z </a:t>
            </a:r>
          </a:p>
          <a:p>
            <a:pPr marL="400050" lvl="1" indent="0" eaLnBrk="0" hangingPunct="0">
              <a:buFont typeface="Wingdings" pitchFamily="2" charset="2"/>
              <a:buNone/>
            </a:pPr>
            <a:r>
              <a:rPr lang="sk-SK" sz="1800" b="1" i="1" kern="0" dirty="0"/>
              <a:t>    „</a:t>
            </a:r>
            <a:r>
              <a:rPr lang="sk-SK" sz="1800" b="1" i="1" kern="0" dirty="0" err="1"/>
              <a:t>we</a:t>
            </a:r>
            <a:r>
              <a:rPr lang="sk-SK" sz="1800" b="1" i="1" kern="0" dirty="0"/>
              <a:t> never </a:t>
            </a:r>
            <a:r>
              <a:rPr lang="sk-SK" sz="1800" b="1" i="1" kern="0" dirty="0" err="1"/>
              <a:t>precommit</a:t>
            </a:r>
            <a:r>
              <a:rPr lang="sk-SK" sz="1800" b="1" i="1" kern="0" dirty="0"/>
              <a:t>“ </a:t>
            </a:r>
            <a:r>
              <a:rPr lang="sk-SK" sz="1800" kern="0" dirty="0"/>
              <a:t>(prezident ECB J-</a:t>
            </a:r>
            <a:r>
              <a:rPr lang="sk-SK" sz="1800" kern="0" dirty="0" err="1"/>
              <a:t>C.Trichet</a:t>
            </a:r>
            <a:r>
              <a:rPr lang="sk-SK" sz="1800" kern="0" dirty="0"/>
              <a:t>) na</a:t>
            </a:r>
          </a:p>
          <a:p>
            <a:pPr marL="400050" lvl="1" indent="0" eaLnBrk="0" hangingPunct="0">
              <a:buFont typeface="Wingdings" pitchFamily="2" charset="2"/>
              <a:buNone/>
            </a:pPr>
            <a:r>
              <a:rPr lang="sk-SK" sz="1800" b="1" kern="0" dirty="0"/>
              <a:t>    </a:t>
            </a:r>
            <a:r>
              <a:rPr lang="sk-SK" sz="1800" b="1" i="1" kern="0" dirty="0"/>
              <a:t>„forward </a:t>
            </a:r>
            <a:r>
              <a:rPr lang="sk-SK" sz="1800" b="1" i="1" kern="0" dirty="0" err="1"/>
              <a:t>guidance</a:t>
            </a:r>
            <a:r>
              <a:rPr lang="sk-SK" sz="1800" b="1" i="1" kern="0" dirty="0"/>
              <a:t>“ </a:t>
            </a:r>
            <a:r>
              <a:rPr lang="sk-SK" sz="1800" kern="0" dirty="0"/>
              <a:t>(prezident ECB M. </a:t>
            </a:r>
            <a:r>
              <a:rPr lang="sk-SK" sz="1800" kern="0" dirty="0" err="1"/>
              <a:t>Draghi</a:t>
            </a:r>
            <a:r>
              <a:rPr lang="sk-SK" sz="1800" kern="0" dirty="0"/>
              <a:t>) – účinný nástroj v implementácii menovej</a:t>
            </a:r>
          </a:p>
          <a:p>
            <a:pPr marL="400050" lvl="1" indent="0" eaLnBrk="0" hangingPunct="0">
              <a:buFont typeface="Wingdings" pitchFamily="2" charset="2"/>
              <a:buNone/>
            </a:pPr>
            <a:r>
              <a:rPr lang="sk-SK" sz="1800" kern="0" dirty="0"/>
              <a:t>     politiky</a:t>
            </a:r>
          </a:p>
          <a:p>
            <a:pPr marL="685800" lvl="1" eaLnBrk="0" hangingPunct="0">
              <a:buFont typeface="Arial" panose="020B0604020202020204" pitchFamily="34" charset="0"/>
              <a:buChar char="•"/>
            </a:pPr>
            <a:r>
              <a:rPr lang="sk-SK" sz="1800" kern="0" dirty="0"/>
              <a:t>Programy nákupu aktív / APP</a:t>
            </a:r>
            <a:endParaRPr lang="sk-SK" sz="1700" kern="0" dirty="0"/>
          </a:p>
          <a:p>
            <a:endParaRPr lang="sk-SK" kern="0" dirty="0"/>
          </a:p>
        </p:txBody>
      </p:sp>
    </p:spTree>
    <p:extLst>
      <p:ext uri="{BB962C8B-B14F-4D97-AF65-F5344CB8AC3E}">
        <p14:creationId xmlns:p14="http://schemas.microsoft.com/office/powerpoint/2010/main" val="730009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Čo je to kvantitatívne uvoľňovanie?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6CD3A1-771A-886D-41DE-E75C08C1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9" y="1546310"/>
            <a:ext cx="2887579" cy="41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A32F6BD-7641-0F8E-F916-B2075A0C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36" y="3648365"/>
            <a:ext cx="3588733" cy="20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70AAC-A453-9A8F-AE27-A09FEA0F3FD1}"/>
              </a:ext>
            </a:extLst>
          </p:cNvPr>
          <p:cNvSpPr txBox="1"/>
          <p:nvPr/>
        </p:nvSpPr>
        <p:spPr>
          <a:xfrm>
            <a:off x="3850105" y="1546310"/>
            <a:ext cx="8341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cs typeface="Arial" charset="0"/>
              </a:rPr>
              <a:t>uvoľňovanie peňazí do ekonomiky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0000"/>
                </a:solidFill>
                <a:cs typeface="Arial" charset="0"/>
              </a:rPr>
              <a:t>Cieľ: aby všetci mali veľa peňazí</a:t>
            </a:r>
          </a:p>
          <a:p>
            <a:r>
              <a:rPr lang="sk-SK" sz="1800" dirty="0">
                <a:solidFill>
                  <a:srgbClr val="000000"/>
                </a:solidFill>
                <a:cs typeface="Arial" charset="0"/>
              </a:rPr>
              <a:t>          aby banky poskytovali úvery podnikom</a:t>
            </a:r>
          </a:p>
          <a:p>
            <a:pPr algn="just"/>
            <a:r>
              <a:rPr lang="sk-SK" sz="1800" dirty="0">
                <a:solidFill>
                  <a:srgbClr val="000000"/>
                </a:solidFill>
                <a:cs typeface="Arial" charset="0"/>
              </a:rPr>
              <a:t>          aby ľudia a podniky viac investovali </a:t>
            </a:r>
          </a:p>
          <a:p>
            <a:pPr algn="just"/>
            <a:r>
              <a:rPr lang="sk-SK" sz="1800" dirty="0">
                <a:solidFill>
                  <a:srgbClr val="000000"/>
                </a:solidFill>
                <a:cs typeface="Arial" charset="0"/>
              </a:rPr>
              <a:t>          aby podniky mohli vyrábať tovary</a:t>
            </a:r>
          </a:p>
          <a:p>
            <a:pPr algn="just"/>
            <a:r>
              <a:rPr lang="sk-SK" sz="1800" dirty="0">
                <a:solidFill>
                  <a:srgbClr val="000000"/>
                </a:solidFill>
                <a:cs typeface="Arial" charset="0"/>
              </a:rPr>
              <a:t>          aby ľudia mohli tieto tovary kúpiť</a:t>
            </a:r>
          </a:p>
          <a:p>
            <a:pPr algn="just"/>
            <a:r>
              <a:rPr lang="sk-SK" sz="1800" dirty="0">
                <a:solidFill>
                  <a:srgbClr val="000000"/>
                </a:solidFill>
                <a:cs typeface="Arial" charset="0"/>
              </a:rPr>
              <a:t>          aby ceny tovarov mierne rástli</a:t>
            </a:r>
          </a:p>
          <a:p>
            <a:pPr algn="just"/>
            <a:endParaRPr lang="sk-SK" sz="1800" dirty="0">
              <a:solidFill>
                <a:srgbClr val="000000"/>
              </a:solidFill>
              <a:cs typeface="Arial" charset="0"/>
            </a:endParaRPr>
          </a:p>
          <a:p>
            <a:pPr algn="just"/>
            <a:r>
              <a:rPr lang="sk-SK" sz="1800" b="1" dirty="0">
                <a:solidFill>
                  <a:srgbClr val="000000"/>
                </a:solidFill>
                <a:cs typeface="Arial" charset="0"/>
              </a:rPr>
              <a:t>  Lebo to je dobré pre ekonomiku !!!!!!</a:t>
            </a:r>
          </a:p>
        </p:txBody>
      </p:sp>
    </p:spTree>
    <p:extLst>
      <p:ext uri="{BB962C8B-B14F-4D97-AF65-F5344CB8AC3E}">
        <p14:creationId xmlns:p14="http://schemas.microsoft.com/office/powerpoint/2010/main" val="40140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Čo je to kvantitatívne uvoľňovanie?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584F0-A5B6-A44F-619A-13AA13550D76}"/>
              </a:ext>
            </a:extLst>
          </p:cNvPr>
          <p:cNvGrpSpPr/>
          <p:nvPr/>
        </p:nvGrpSpPr>
        <p:grpSpPr>
          <a:xfrm>
            <a:off x="806804" y="1546310"/>
            <a:ext cx="10690687" cy="4640940"/>
            <a:chOff x="260717" y="908721"/>
            <a:chExt cx="8703771" cy="54005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BD87CD-27F9-DA4E-EF6E-3B706AC7B711}"/>
                </a:ext>
              </a:extLst>
            </p:cNvPr>
            <p:cNvSpPr txBox="1"/>
            <p:nvPr/>
          </p:nvSpPr>
          <p:spPr>
            <a:xfrm>
              <a:off x="539552" y="191683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b="1" dirty="0">
                  <a:solidFill>
                    <a:srgbClr val="000000"/>
                  </a:solidFill>
                  <a:cs typeface="Arial" charset="0"/>
                </a:rPr>
                <a:t>peniaze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C5F737-5A56-0C1D-8AA9-FB9D619343A0}"/>
                </a:ext>
              </a:extLst>
            </p:cNvPr>
            <p:cNvSpPr txBox="1"/>
            <p:nvPr/>
          </p:nvSpPr>
          <p:spPr>
            <a:xfrm>
              <a:off x="666541" y="5404573"/>
              <a:ext cx="3172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800" b="1" dirty="0">
                  <a:solidFill>
                    <a:srgbClr val="000000"/>
                  </a:solidFill>
                  <a:cs typeface="Arial" charset="0"/>
                </a:rPr>
                <a:t>Transmisný mechanizmus</a:t>
              </a: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6EA92D6-B0EA-7B1C-03AA-7D01BF8A0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17" y="2736505"/>
              <a:ext cx="167640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595DED7E-045F-FDE0-363B-2713FB17A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4725144"/>
              <a:ext cx="609462" cy="33855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ECB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DD163-1381-90B8-8F77-4B77942A8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617" y="4725144"/>
              <a:ext cx="1418593" cy="584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KOMERČNÉ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BANKY</a:t>
              </a:r>
            </a:p>
          </p:txBody>
        </p: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88453DAE-4CF6-FEC1-D0AA-03ABFB013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497" y="1061329"/>
              <a:ext cx="2232247" cy="14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351189-254B-E63F-11A2-9A602A989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5966" y="1196752"/>
              <a:ext cx="1162498" cy="9848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PODNIKY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1000" b="1" dirty="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cieľ QE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ÁNO !!!</a:t>
              </a:r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4753B818-9277-12E4-DDFC-8713A057E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496" y="3005545"/>
              <a:ext cx="2232248" cy="14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AED231FE-DAD2-9098-DEFA-DAA8C63A2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496" y="4869160"/>
              <a:ext cx="2232248" cy="144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FBB3F14-AB8C-8FD6-AAC4-91615934F572}"/>
                </a:ext>
              </a:extLst>
            </p:cNvPr>
            <p:cNvCxnSpPr/>
            <p:nvPr/>
          </p:nvCxnSpPr>
          <p:spPr bwMode="auto">
            <a:xfrm flipV="1">
              <a:off x="4376012" y="1988840"/>
              <a:ext cx="772052" cy="16094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A2D57A-E92F-8C2F-8C4A-50B64E239E56}"/>
                </a:ext>
              </a:extLst>
            </p:cNvPr>
            <p:cNvCxnSpPr/>
            <p:nvPr/>
          </p:nvCxnSpPr>
          <p:spPr bwMode="auto">
            <a:xfrm>
              <a:off x="4384396" y="3797425"/>
              <a:ext cx="763668" cy="17198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5FB5B30-D0F4-F474-B6E9-9067E683E7D6}"/>
                </a:ext>
              </a:extLst>
            </p:cNvPr>
            <p:cNvCxnSpPr/>
            <p:nvPr/>
          </p:nvCxnSpPr>
          <p:spPr bwMode="auto">
            <a:xfrm>
              <a:off x="4384396" y="3721328"/>
              <a:ext cx="7636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Right Arrow 27">
              <a:extLst>
                <a:ext uri="{FF2B5EF4-FFF2-40B4-BE49-F238E27FC236}">
                  <a16:creationId xmlns:a16="http://schemas.microsoft.com/office/drawing/2014/main" id="{98AB4973-128E-C872-55AC-EC949F59CBB1}"/>
                </a:ext>
              </a:extLst>
            </p:cNvPr>
            <p:cNvSpPr/>
            <p:nvPr/>
          </p:nvSpPr>
          <p:spPr bwMode="auto">
            <a:xfrm>
              <a:off x="1977484" y="3573016"/>
              <a:ext cx="578292" cy="2117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sk-SK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46ED0B-673B-3B97-D790-C6184F37C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9137" y="3164195"/>
              <a:ext cx="1515351" cy="9848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OBYVATELIA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1000" b="1" dirty="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cieľ QE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ÁNO !!!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88F565-10CF-6B65-E290-BC073B8C5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9681" y="5036403"/>
              <a:ext cx="1024639" cy="98488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881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0030"/>
                </a:buClr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ŠTÁTY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k-SK" altLang="sk-SK" sz="1000" b="1" dirty="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cieľ QE ?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600" b="1" dirty="0">
                  <a:solidFill>
                    <a:srgbClr val="000000"/>
                  </a:solidFill>
                  <a:latin typeface="Garamond" pitchFamily="18" charset="0"/>
                  <a:cs typeface="Arial" charset="0"/>
                </a:rPr>
                <a:t>NIE !!!</a:t>
              </a:r>
            </a:p>
          </p:txBody>
        </p:sp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5CEBDB81-FE3F-D06B-204F-C806890C8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395" y="1819565"/>
              <a:ext cx="250564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D97D384-6FD6-18B6-D9BA-ADC437873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077658"/>
              <a:ext cx="2220838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ight Arrow 39">
              <a:extLst>
                <a:ext uri="{FF2B5EF4-FFF2-40B4-BE49-F238E27FC236}">
                  <a16:creationId xmlns:a16="http://schemas.microsoft.com/office/drawing/2014/main" id="{3147ABEF-B980-C5B3-E477-2AE1C47432E3}"/>
                </a:ext>
              </a:extLst>
            </p:cNvPr>
            <p:cNvSpPr/>
            <p:nvPr/>
          </p:nvSpPr>
          <p:spPr bwMode="auto">
            <a:xfrm>
              <a:off x="1835696" y="1556792"/>
              <a:ext cx="578292" cy="21172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sk-SK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2D280514-C99D-A9A7-092C-28762FC72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736504"/>
              <a:ext cx="1641376" cy="192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>
              <a:extLst>
                <a:ext uri="{FF2B5EF4-FFF2-40B4-BE49-F238E27FC236}">
                  <a16:creationId xmlns:a16="http://schemas.microsoft.com/office/drawing/2014/main" id="{9E735A4C-093F-959C-CC51-39D38F346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17" y="908721"/>
              <a:ext cx="167640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12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46" y="1150161"/>
            <a:ext cx="7122707" cy="1317522"/>
          </a:xfrm>
        </p:spPr>
        <p:txBody>
          <a:bodyPr>
            <a:normAutofit/>
          </a:bodyPr>
          <a:lstStyle/>
          <a:p>
            <a:pPr algn="ctr"/>
            <a:r>
              <a:rPr lang="sk-SK" sz="1800" dirty="0"/>
              <a:t>Podpora rozvoja kľúčových kompetencií žiakov stredných škôl v digitalizovanom školskom prostredí</a:t>
            </a:r>
            <a:br>
              <a:rPr lang="sk-SK" sz="1800" dirty="0"/>
            </a:br>
            <a:endParaRPr lang="sk-SK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46" y="2653226"/>
            <a:ext cx="2847079" cy="6706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1" y="2677995"/>
            <a:ext cx="2542252" cy="5608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29" y="2653226"/>
            <a:ext cx="1639966" cy="56088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756088" y="4038689"/>
            <a:ext cx="712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SPOZNAJ SVET EKONÓMIE A FINANCIÍ A UROB </a:t>
            </a:r>
            <a:endParaRPr lang="sk-SK" sz="3200" b="1" dirty="0"/>
          </a:p>
          <a:p>
            <a:pPr algn="ctr"/>
            <a:r>
              <a:rPr lang="en-US" sz="3200" b="1" dirty="0"/>
              <a:t>V</a:t>
            </a:r>
            <a:r>
              <a:rPr lang="sk-SK" sz="3200" b="1" dirty="0"/>
              <a:t> </a:t>
            </a:r>
            <a:r>
              <a:rPr lang="en-US" sz="3200" b="1" dirty="0"/>
              <a:t>NICH SVOJE PRVÉ ROZHODNUTIA</a:t>
            </a:r>
          </a:p>
        </p:txBody>
      </p:sp>
    </p:spTree>
    <p:extLst>
      <p:ext uri="{BB962C8B-B14F-4D97-AF65-F5344CB8AC3E}">
        <p14:creationId xmlns:p14="http://schemas.microsoft.com/office/powerpoint/2010/main" val="31646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9" y="220747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Čo je to transmisný mechanizmus?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CF98954-068A-7087-0B1D-37654CC7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09" y="1720840"/>
            <a:ext cx="103905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V závislosti od operatívnych a sprostredkujúcich cieľov sa  rozlišujú tri základné transmisné mechanizmy :  menový, úverový a kurzový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altLang="sk-SK" sz="2400" dirty="0">
                <a:latin typeface="+mj-lt"/>
              </a:rPr>
              <a:t> v prípade expanzívnej monetárnej politiky platí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		M   i     C,I,G,NX     AD     GNP      P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sk-SK" altLang="sk-SK" sz="2400" dirty="0">
                <a:latin typeface="+mj-lt"/>
              </a:rPr>
              <a:t> v prípade reštriktívnej monetárnej politiky platí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dirty="0">
                <a:latin typeface="+mj-lt"/>
              </a:rPr>
              <a:t>		 M   i     C,I,G,NX     AD     GNP      P 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2C1108AD-7743-09EA-4A2C-D8775C83A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208" y="3693113"/>
            <a:ext cx="0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1A80F2D-A978-7C22-5961-7AD7E1E82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8545" y="3616913"/>
            <a:ext cx="2524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9FA086CC-11E2-4249-9A46-FAD9E4BFE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6435" y="3675650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65A4591C-678D-D8ED-3A3A-4596E98D3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4561" y="3953463"/>
            <a:ext cx="38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25F46D46-2718-953F-8CBC-A5F70D94B7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7807" y="3675650"/>
            <a:ext cx="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5F33440B-31D3-A355-4395-7FCD8AFE5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7323" y="3953463"/>
            <a:ext cx="1073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DB98079A-10C7-23D7-6210-780535BAE1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4227" y="3693113"/>
            <a:ext cx="0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76B998F1-2A7E-47CB-409C-A2F0D8E6F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8386" y="3953463"/>
            <a:ext cx="595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49CE164D-2D54-B8A7-FA2E-6E6FA7807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7660" y="3953463"/>
            <a:ext cx="722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7913BF6D-501A-DD84-4DF2-E0FA0A4ED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6257" y="3678825"/>
            <a:ext cx="0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6ED124AF-D4B7-4646-4054-DAB58F3BC6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0396" y="3669051"/>
            <a:ext cx="0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A3F8DF3A-FA3C-659A-5570-22EFEC582B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7398" y="5193047"/>
            <a:ext cx="0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8BDFCF8A-C0B6-C61D-FAE4-B43EA9C49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6777" y="5052679"/>
            <a:ext cx="2524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A0BCF813-F9DF-4D53-67DD-4E01702E2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969" y="5175584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2E4A2CF4-9189-3AE0-0679-A86DFCCFC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751" y="5453397"/>
            <a:ext cx="38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E05B74A2-747C-1EF2-FD76-2EFCF1035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8737" y="5175584"/>
            <a:ext cx="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1">
            <a:extLst>
              <a:ext uri="{FF2B5EF4-FFF2-40B4-BE49-F238E27FC236}">
                <a16:creationId xmlns:a16="http://schemas.microsoft.com/office/drawing/2014/main" id="{667D5FB8-A92C-527C-71E5-6102EF109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9513" y="5453397"/>
            <a:ext cx="1073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3">
            <a:extLst>
              <a:ext uri="{FF2B5EF4-FFF2-40B4-BE49-F238E27FC236}">
                <a16:creationId xmlns:a16="http://schemas.microsoft.com/office/drawing/2014/main" id="{419742CB-1DB9-5281-92D4-D66E21A4A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0576" y="5453397"/>
            <a:ext cx="595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500932E7-37FF-95F0-3EA2-B86B56A3A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850" y="5453397"/>
            <a:ext cx="722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8">
            <a:extLst>
              <a:ext uri="{FF2B5EF4-FFF2-40B4-BE49-F238E27FC236}">
                <a16:creationId xmlns:a16="http://schemas.microsoft.com/office/drawing/2014/main" id="{82B6E937-10FB-8806-A90B-7C9415AF1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201" y="5183606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8">
            <a:extLst>
              <a:ext uri="{FF2B5EF4-FFF2-40B4-BE49-F238E27FC236}">
                <a16:creationId xmlns:a16="http://schemas.microsoft.com/office/drawing/2014/main" id="{DFDC2B2F-4CF4-9FD2-E50E-4851D20B6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514" y="5167564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F35840C2-60AD-EE35-7ADD-FD34AF5F6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9673" y="5215690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Čo je inflácia a ako to, že nám ujedá z peňaženky? - 5penazi.sk">
            <a:extLst>
              <a:ext uri="{FF2B5EF4-FFF2-40B4-BE49-F238E27FC236}">
                <a16:creationId xmlns:a16="http://schemas.microsoft.com/office/drawing/2014/main" id="{B7CF5771-8BC6-37C3-3F08-D90E3A06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744" y="240243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 je deflacia a ako pososbi na ekonomiku krajiny v jednoduchosti |  Investovanie Jednoducho - YouTube">
            <a:extLst>
              <a:ext uri="{FF2B5EF4-FFF2-40B4-BE49-F238E27FC236}">
                <a16:creationId xmlns:a16="http://schemas.microsoft.com/office/drawing/2014/main" id="{2A657041-10A1-16AE-B7A5-91A28962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64" y="44555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0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 descr="Obrázok, na ktorom je vektorová grafika, hračka&#10;&#10;Automaticky generovaný popis">
            <a:extLst>
              <a:ext uri="{FF2B5EF4-FFF2-40B4-BE49-F238E27FC236}">
                <a16:creationId xmlns:a16="http://schemas.microsoft.com/office/drawing/2014/main" id="{28B58E2A-BF44-42B5-8176-7728613E6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976" y="152638"/>
            <a:ext cx="5000289" cy="6102158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C5BB8792-4BDB-474E-9C1E-31BC1C8671CF}"/>
              </a:ext>
            </a:extLst>
          </p:cNvPr>
          <p:cNvSpPr txBox="1"/>
          <p:nvPr/>
        </p:nvSpPr>
        <p:spPr>
          <a:xfrm>
            <a:off x="8037576" y="5638576"/>
            <a:ext cx="2600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Zdroj : pngtree.com, pngkit.com</a:t>
            </a:r>
          </a:p>
        </p:txBody>
      </p:sp>
    </p:spTree>
    <p:extLst>
      <p:ext uri="{BB962C8B-B14F-4D97-AF65-F5344CB8AC3E}">
        <p14:creationId xmlns:p14="http://schemas.microsoft.com/office/powerpoint/2010/main" val="27518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719138"/>
          <a:ext cx="76850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663" y="719138"/>
                        <a:ext cx="76850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9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F87F81C-14CF-49AC-93D0-DD6752FCBACC}"/>
              </a:ext>
            </a:extLst>
          </p:cNvPr>
          <p:cNvSpPr txBox="1">
            <a:spLocks/>
          </p:cNvSpPr>
          <p:nvPr/>
        </p:nvSpPr>
        <p:spPr>
          <a:xfrm>
            <a:off x="1061328" y="2136251"/>
            <a:ext cx="10521950" cy="2071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5400" b="1" dirty="0"/>
              <a:t>Banková sústava a monetárna politika</a:t>
            </a:r>
          </a:p>
        </p:txBody>
      </p:sp>
    </p:spTree>
    <p:extLst>
      <p:ext uri="{BB962C8B-B14F-4D97-AF65-F5344CB8AC3E}">
        <p14:creationId xmlns:p14="http://schemas.microsoft.com/office/powerpoint/2010/main" val="427680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sa dnes dozviem?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2761606"/>
            <a:ext cx="9224191" cy="309245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Prečo by sme mali vedieť niečo viac o bankovej sústave nielen na Slovensku ale aj v EÚ?</a:t>
            </a:r>
          </a:p>
          <a:p>
            <a:endParaRPr lang="sk-SK" dirty="0"/>
          </a:p>
          <a:p>
            <a:r>
              <a:rPr lang="sk-SK" dirty="0"/>
              <a:t>Aké ciele sledujú centrálne banky a aké majú na to nástroje?</a:t>
            </a:r>
          </a:p>
          <a:p>
            <a:endParaRPr lang="sk-SK" dirty="0"/>
          </a:p>
          <a:p>
            <a:r>
              <a:rPr lang="sk-SK" dirty="0"/>
              <a:t>Môžu banky skrachovať – banková únia?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53" y="195328"/>
            <a:ext cx="1816893" cy="181689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8435889" y="2048945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istockphoto.com</a:t>
            </a:r>
          </a:p>
        </p:txBody>
      </p:sp>
    </p:spTree>
    <p:extLst>
      <p:ext uri="{BB962C8B-B14F-4D97-AF65-F5344CB8AC3E}">
        <p14:creationId xmlns:p14="http://schemas.microsoft.com/office/powerpoint/2010/main" val="157817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71" y="1129827"/>
            <a:ext cx="4794420" cy="47944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Teória – strašiak všetkých študentov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747834"/>
            <a:ext cx="6287059" cy="43513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Monetárna politika:</a:t>
            </a:r>
          </a:p>
          <a:p>
            <a:pPr lvl="1"/>
            <a:r>
              <a:rPr lang="sk-SK" dirty="0"/>
              <a:t>zameraná na ovplyvňovanie množstva peňazí v obehu a úrokovej miery</a:t>
            </a:r>
          </a:p>
          <a:p>
            <a:pPr lvl="1"/>
            <a:r>
              <a:rPr lang="sk-SK" dirty="0"/>
              <a:t>Sleduje dôležitú úlohu peňazí v ekonomike</a:t>
            </a:r>
          </a:p>
          <a:p>
            <a:pPr lvl="1"/>
            <a:r>
              <a:rPr lang="sk-SK" dirty="0"/>
              <a:t>Závisí od postavenia centrálnej banky</a:t>
            </a:r>
          </a:p>
          <a:p>
            <a:pPr lvl="1"/>
            <a:r>
              <a:rPr lang="sk-SK" dirty="0"/>
              <a:t>Závisí od existujúcej štruktúry bankového systému</a:t>
            </a:r>
          </a:p>
          <a:p>
            <a:pPr lvl="1"/>
            <a:r>
              <a:rPr lang="sk-SK" dirty="0"/>
              <a:t>ovplyvňuje platobný styk so zahraničím a menový kurz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7969400" y="5492913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istockphoto.com</a:t>
            </a:r>
          </a:p>
        </p:txBody>
      </p:sp>
    </p:spTree>
    <p:extLst>
      <p:ext uri="{BB962C8B-B14F-4D97-AF65-F5344CB8AC3E}">
        <p14:creationId xmlns:p14="http://schemas.microsoft.com/office/powerpoint/2010/main" val="352359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Monetárna politika – subjekty a ciele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1804986"/>
            <a:ext cx="6287059" cy="435133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Subjekt: Centrálna banka</a:t>
            </a:r>
          </a:p>
          <a:p>
            <a:r>
              <a:rPr lang="sk-SK" dirty="0"/>
              <a:t>Cieľ: cenová stabilita</a:t>
            </a:r>
          </a:p>
          <a:p>
            <a:r>
              <a:rPr lang="sk-SK" dirty="0"/>
              <a:t>Ďalšie ciele:</a:t>
            </a:r>
          </a:p>
          <a:p>
            <a:pPr marL="0" indent="0">
              <a:buNone/>
            </a:pPr>
            <a:r>
              <a:rPr lang="sk-SK" dirty="0"/>
              <a:t>	ochrana finančného systému</a:t>
            </a:r>
          </a:p>
          <a:p>
            <a:pPr marL="0" indent="0">
              <a:buNone/>
            </a:pPr>
            <a:r>
              <a:rPr lang="sk-SK" dirty="0"/>
              <a:t>	kontrola inflácie</a:t>
            </a:r>
          </a:p>
          <a:p>
            <a:pPr marL="0" indent="0">
              <a:buNone/>
            </a:pPr>
            <a:r>
              <a:rPr lang="sk-SK" dirty="0"/>
              <a:t>	prevádzkovanie platobných systémov</a:t>
            </a:r>
          </a:p>
          <a:p>
            <a:pPr marL="0" indent="0">
              <a:buNone/>
            </a:pPr>
            <a:r>
              <a:rPr lang="sk-SK" dirty="0"/>
              <a:t>	menová stabilita</a:t>
            </a:r>
          </a:p>
          <a:p>
            <a:pPr marL="0" indent="0">
              <a:buNone/>
            </a:pPr>
            <a:r>
              <a:rPr lang="sk-SK" dirty="0"/>
              <a:t>	rast HDP</a:t>
            </a:r>
          </a:p>
          <a:p>
            <a:pPr marL="0" indent="0">
              <a:buNone/>
            </a:pPr>
            <a:r>
              <a:rPr lang="sk-SK" dirty="0"/>
              <a:t>	nízka nezamestnanosť</a:t>
            </a:r>
          </a:p>
          <a:p>
            <a:pPr marL="0" indent="0">
              <a:buNone/>
            </a:pPr>
            <a:r>
              <a:rPr lang="sk-SK" dirty="0"/>
              <a:t>	rovnováha platobnej bilancie</a:t>
            </a:r>
          </a:p>
          <a:p>
            <a:pPr marL="0" indent="0">
              <a:buNone/>
            </a:pPr>
            <a:r>
              <a:rPr lang="sk-SK" dirty="0"/>
              <a:t>	dohľad nad bankami</a:t>
            </a:r>
          </a:p>
          <a:p>
            <a:pPr marL="0" indent="0">
              <a:buNone/>
            </a:pPr>
            <a:r>
              <a:rPr lang="sk-SK" dirty="0"/>
              <a:t>	ochrana finančných spotrebiteľov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18" y="1445168"/>
            <a:ext cx="4572000" cy="4572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8528200" y="5643917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pngtree.com</a:t>
            </a:r>
          </a:p>
        </p:txBody>
      </p:sp>
    </p:spTree>
    <p:extLst>
      <p:ext uri="{BB962C8B-B14F-4D97-AF65-F5344CB8AC3E}">
        <p14:creationId xmlns:p14="http://schemas.microsoft.com/office/powerpoint/2010/main" val="53414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o centrálna banka vyrába peniaze a čo môže robiť pri zvýšenej inflácii -  5penazi.sk">
            <a:extLst>
              <a:ext uri="{FF2B5EF4-FFF2-40B4-BE49-F238E27FC236}">
                <a16:creationId xmlns:a16="http://schemas.microsoft.com/office/drawing/2014/main" id="{5C7923E6-6E4E-C746-7067-43B56888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38" y="2133600"/>
            <a:ext cx="3885190" cy="33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Monetárna politika – nástroje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6F73AE-FA5F-4B6A-8B44-63697B3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49" y="1804986"/>
            <a:ext cx="8946796" cy="4351338"/>
          </a:xfrm>
        </p:spPr>
        <p:txBody>
          <a:bodyPr>
            <a:normAutofit/>
          </a:bodyPr>
          <a:lstStyle/>
          <a:p>
            <a:r>
              <a:rPr lang="sk-SK" dirty="0"/>
              <a:t>Priame</a:t>
            </a:r>
          </a:p>
          <a:p>
            <a:pPr marL="0" indent="0">
              <a:buNone/>
            </a:pPr>
            <a:r>
              <a:rPr lang="sk-SK" dirty="0"/>
              <a:t>	regulácia investičnej činnosti</a:t>
            </a:r>
          </a:p>
          <a:p>
            <a:pPr marL="0" indent="0">
              <a:buNone/>
            </a:pPr>
            <a:r>
              <a:rPr lang="sk-SK" dirty="0"/>
              <a:t>	regulácia spotrebného úveru</a:t>
            </a:r>
          </a:p>
          <a:p>
            <a:r>
              <a:rPr lang="sk-SK" dirty="0"/>
              <a:t>Nepriame</a:t>
            </a:r>
          </a:p>
          <a:p>
            <a:pPr marL="0" indent="0">
              <a:buNone/>
            </a:pPr>
            <a:r>
              <a:rPr lang="sk-SK" dirty="0"/>
              <a:t>	určenie minimálnej miery povinných rezerv</a:t>
            </a:r>
          </a:p>
          <a:p>
            <a:pPr marL="0" indent="0">
              <a:buNone/>
            </a:pPr>
            <a:r>
              <a:rPr lang="sk-SK" dirty="0"/>
              <a:t>	operácie na voľnom trhu</a:t>
            </a:r>
          </a:p>
          <a:p>
            <a:pPr marL="0" indent="0">
              <a:buNone/>
            </a:pPr>
            <a:r>
              <a:rPr lang="sk-SK" dirty="0"/>
              <a:t>	diskontná sadzba</a:t>
            </a:r>
          </a:p>
          <a:p>
            <a:pPr marL="0" indent="0">
              <a:buNone/>
            </a:pPr>
            <a:r>
              <a:rPr lang="sk-SK" dirty="0"/>
              <a:t>	intervencie na devízových trhoch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8528200" y="5643917"/>
            <a:ext cx="296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Zdroj: 5penazi.sk</a:t>
            </a:r>
          </a:p>
        </p:txBody>
      </p:sp>
    </p:spTree>
    <p:extLst>
      <p:ext uri="{BB962C8B-B14F-4D97-AF65-F5344CB8AC3E}">
        <p14:creationId xmlns:p14="http://schemas.microsoft.com/office/powerpoint/2010/main" val="293940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pa peňazí">
            <a:extLst>
              <a:ext uri="{FF2B5EF4-FFF2-40B4-BE49-F238E27FC236}">
                <a16:creationId xmlns:a16="http://schemas.microsoft.com/office/drawing/2014/main" id="{47230104-E078-10C8-D432-02D3AC4B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07" y="477032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72148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/>
              <a:t>Monetárna politika – typy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EB89DE-8019-34FA-A604-B1000C74C475}"/>
              </a:ext>
            </a:extLst>
          </p:cNvPr>
          <p:cNvGrpSpPr/>
          <p:nvPr/>
        </p:nvGrpSpPr>
        <p:grpSpPr>
          <a:xfrm>
            <a:off x="1344858" y="3047497"/>
            <a:ext cx="2923905" cy="3022600"/>
            <a:chOff x="558800" y="2790825"/>
            <a:chExt cx="2923905" cy="3022600"/>
          </a:xfrm>
        </p:grpSpPr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C348AED0-68BF-7695-1E6A-BD7B44BC5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475" y="5457825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8F0FCA09-3A3F-8FF5-455C-1B8B12860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0750" y="2832100"/>
              <a:ext cx="0" cy="279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3A656B9A-63E8-E329-28AB-B09374343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8" y="5421313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0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BC66ADBC-E000-073E-BC21-F9F9EBA20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157" y="5430838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4444D690-D43A-9480-2752-3F77FAF17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63" y="2790825"/>
              <a:ext cx="234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i</a:t>
              </a: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BD99665D-05FD-67FF-72AB-EB5269E80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3875" y="3143250"/>
              <a:ext cx="0" cy="2316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7C3CBD9D-53F7-CB92-3E97-C8FD49590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032125"/>
              <a:ext cx="527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MS</a:t>
              </a:r>
            </a:p>
          </p:txBody>
        </p:sp>
        <p:sp>
          <p:nvSpPr>
            <p:cNvPr id="14" name="Arc 12">
              <a:extLst>
                <a:ext uri="{FF2B5EF4-FFF2-40B4-BE49-F238E27FC236}">
                  <a16:creationId xmlns:a16="http://schemas.microsoft.com/office/drawing/2014/main" id="{A2F086BD-313D-9F3E-2B77-22E53330B6DF}"/>
                </a:ext>
              </a:extLst>
            </p:cNvPr>
            <p:cNvSpPr>
              <a:spLocks/>
            </p:cNvSpPr>
            <p:nvPr/>
          </p:nvSpPr>
          <p:spPr bwMode="auto">
            <a:xfrm rot="-10450394">
              <a:off x="1173163" y="3322638"/>
              <a:ext cx="1887537" cy="14097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57A80235-F6EE-1703-1227-4E3236EF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921" y="4622800"/>
              <a:ext cx="5677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MD</a:t>
              </a: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976DF97-1313-C10D-9AF6-F4708C092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2813" y="4354513"/>
              <a:ext cx="865187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3DEB0233-89CB-5DB3-EB6F-20D89C1F3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475" y="4154488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i</a:t>
              </a:r>
              <a:r>
                <a:rPr lang="sk-SK" altLang="sk-SK" sz="1800" baseline="-25000">
                  <a:latin typeface="+mj-lt"/>
                </a:rPr>
                <a:t>E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0BEB23D6-CCC9-2C84-FB61-0DC36FE5F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00" y="4481513"/>
              <a:ext cx="4794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i</a:t>
              </a:r>
              <a:r>
                <a:rPr lang="sk-SK" altLang="sk-SK" sz="1800" baseline="-25000">
                  <a:latin typeface="+mj-lt"/>
                </a:rPr>
                <a:t>1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F3AED34-07B7-5D32-7987-4468B63FE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4425" y="3155950"/>
              <a:ext cx="0" cy="2316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A23CBC68-50F7-8D00-678F-675EAF14C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463" y="5446713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  <a:r>
                <a:rPr lang="sk-SK" altLang="sk-SK" sz="1800" baseline="-25000">
                  <a:latin typeface="+mj-lt"/>
                </a:rPr>
                <a:t>E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182E321A-9554-D398-4644-BDE0D5500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588" y="5445125"/>
              <a:ext cx="479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  <a:r>
                <a:rPr lang="sk-SK" altLang="sk-SK" sz="1800" baseline="-25000">
                  <a:latin typeface="+mj-lt"/>
                </a:rPr>
                <a:t>1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3D8410FE-89BF-1ABC-EF5E-948257952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1388" y="4668838"/>
              <a:ext cx="1419225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9F3BA308-4D85-3839-A366-AF969F39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913" y="3049588"/>
              <a:ext cx="603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MS´</a:t>
              </a: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1A3D88A1-DC3C-176A-F3EC-A85E6FB93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2613" y="5268913"/>
              <a:ext cx="452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D133D90-4888-1AD9-DE27-F043CB2FB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950" y="4429125"/>
              <a:ext cx="0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7C296EED-F20C-70F4-EE02-7BB7C31B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35" y="1264068"/>
            <a:ext cx="703213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800" b="1" dirty="0">
                <a:latin typeface="+mj-lt"/>
              </a:rPr>
              <a:t>Expanzívna monetárna politika </a:t>
            </a:r>
          </a:p>
          <a:p>
            <a:pPr eaLnBrk="1" hangingPunct="1">
              <a:buFontTx/>
              <a:buNone/>
            </a:pPr>
            <a:r>
              <a:rPr lang="sk-SK" altLang="sk-SK" sz="1800" b="1" dirty="0">
                <a:latin typeface="+mj-lt"/>
              </a:rPr>
              <a:t>(zvyšovanie ponuky peňazí)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nákup štátnych obligácií na voľnom trhu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znižovanie miery povinných min. rezerv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znižovanie diskontnej sadzby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1E434A9E-972B-B5C1-9697-5585D22FA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305" y="1244714"/>
            <a:ext cx="572216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800" b="1" dirty="0">
                <a:latin typeface="+mj-lt"/>
              </a:rPr>
              <a:t>Reštriktívna monetárna politika </a:t>
            </a:r>
          </a:p>
          <a:p>
            <a:pPr eaLnBrk="1" hangingPunct="1">
              <a:buFontTx/>
              <a:buNone/>
            </a:pPr>
            <a:r>
              <a:rPr lang="sk-SK" altLang="sk-SK" sz="1800" b="1" dirty="0">
                <a:latin typeface="+mj-lt"/>
              </a:rPr>
              <a:t>(znižovanie ponuky peňazí)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predaj štátnych obligácií na voľnom trhu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zvyšovanie miery povinných min. rezerv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latin typeface="+mj-lt"/>
              </a:rPr>
              <a:t>- zvyšovanie diskontnej sadzby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E4FE38-2E8A-2A37-1138-B806DA48EF79}"/>
              </a:ext>
            </a:extLst>
          </p:cNvPr>
          <p:cNvGrpSpPr/>
          <p:nvPr/>
        </p:nvGrpSpPr>
        <p:grpSpPr>
          <a:xfrm>
            <a:off x="7853954" y="3049086"/>
            <a:ext cx="2904855" cy="3022600"/>
            <a:chOff x="5207000" y="2792413"/>
            <a:chExt cx="2904855" cy="3022600"/>
          </a:xfrm>
        </p:grpSpPr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A27FDC14-0D44-BDD4-7854-991AA9857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1625" y="5459413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1C84B4C3-5B93-E7D3-918B-B47D3FA9A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9900" y="2833688"/>
              <a:ext cx="0" cy="279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33548221-9004-5CF1-1E83-72AD6353A7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8438" y="54229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 dirty="0">
                  <a:latin typeface="+mj-lt"/>
                </a:rPr>
                <a:t>0</a:t>
              </a: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7AD1E025-2B01-F01E-D12D-26AEF2BFB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307" y="5432425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</a:p>
          </p:txBody>
        </p:sp>
        <p:sp>
          <p:nvSpPr>
            <p:cNvPr id="31" name="Text Box 32">
              <a:extLst>
                <a:ext uri="{FF2B5EF4-FFF2-40B4-BE49-F238E27FC236}">
                  <a16:creationId xmlns:a16="http://schemas.microsoft.com/office/drawing/2014/main" id="{23E43B46-8D21-71FF-D8C7-0E9C26FA8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9713" y="2792413"/>
              <a:ext cx="234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i</a:t>
              </a:r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C5BA9DD8-5551-32CA-E5D7-9B9CAC43E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3025" y="3144838"/>
              <a:ext cx="0" cy="2316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Text Box 34">
              <a:extLst>
                <a:ext uri="{FF2B5EF4-FFF2-40B4-BE49-F238E27FC236}">
                  <a16:creationId xmlns:a16="http://schemas.microsoft.com/office/drawing/2014/main" id="{758E29B1-D110-D199-CA7C-78EF66557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7700" y="3068638"/>
              <a:ext cx="527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MS</a:t>
              </a:r>
            </a:p>
          </p:txBody>
        </p:sp>
        <p:sp>
          <p:nvSpPr>
            <p:cNvPr id="34" name="Arc 35">
              <a:extLst>
                <a:ext uri="{FF2B5EF4-FFF2-40B4-BE49-F238E27FC236}">
                  <a16:creationId xmlns:a16="http://schemas.microsoft.com/office/drawing/2014/main" id="{80B02CA5-387B-1746-3759-004921832DC0}"/>
                </a:ext>
              </a:extLst>
            </p:cNvPr>
            <p:cNvSpPr>
              <a:spLocks/>
            </p:cNvSpPr>
            <p:nvPr/>
          </p:nvSpPr>
          <p:spPr bwMode="auto">
            <a:xfrm rot="-10450394">
              <a:off x="5802313" y="3324225"/>
              <a:ext cx="1887537" cy="1409700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Text Box 36">
              <a:extLst>
                <a:ext uri="{FF2B5EF4-FFF2-40B4-BE49-F238E27FC236}">
                  <a16:creationId xmlns:a16="http://schemas.microsoft.com/office/drawing/2014/main" id="{F8EEF90D-C1ED-3469-3F1A-E64C6E9E3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4071" y="4624388"/>
              <a:ext cx="5677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MD</a:t>
              </a:r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0D0AB935-F3BC-3227-070D-E0DE5C5BA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1963" y="4356100"/>
              <a:ext cx="865187" cy="79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1602D43D-A958-EC7C-DAB0-88DBE6A0C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625" y="4489450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 dirty="0" err="1">
                  <a:latin typeface="+mj-lt"/>
                </a:rPr>
                <a:t>i</a:t>
              </a:r>
              <a:r>
                <a:rPr lang="sk-SK" altLang="sk-SK" sz="1800" baseline="-25000" dirty="0" err="1">
                  <a:latin typeface="+mj-lt"/>
                </a:rPr>
                <a:t>E</a:t>
              </a:r>
              <a:endParaRPr lang="sk-SK" altLang="sk-SK" sz="1800" dirty="0">
                <a:latin typeface="+mj-lt"/>
              </a:endParaRPr>
            </a:p>
          </p:txBody>
        </p:sp>
        <p:sp>
          <p:nvSpPr>
            <p:cNvPr id="38" name="Text Box 39">
              <a:extLst>
                <a:ext uri="{FF2B5EF4-FFF2-40B4-BE49-F238E27FC236}">
                  <a16:creationId xmlns:a16="http://schemas.microsoft.com/office/drawing/2014/main" id="{C31E5961-D44A-A188-F480-5E3A25F9B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00" y="4105275"/>
              <a:ext cx="479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i</a:t>
              </a:r>
              <a:r>
                <a:rPr lang="sk-SK" altLang="sk-SK" sz="1800" baseline="-25000">
                  <a:latin typeface="+mj-lt"/>
                </a:rPr>
                <a:t>1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07EF3551-71E8-060C-649F-2E0A2010C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3575" y="3157538"/>
              <a:ext cx="0" cy="2316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:a16="http://schemas.microsoft.com/office/drawing/2014/main" id="{599DF797-8F4A-288B-C152-90D57DFF8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213" y="5448300"/>
              <a:ext cx="476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  <a:r>
                <a:rPr lang="sk-SK" altLang="sk-SK" sz="1800" baseline="-25000">
                  <a:latin typeface="+mj-lt"/>
                </a:rPr>
                <a:t>E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41" name="Text Box 42">
              <a:extLst>
                <a:ext uri="{FF2B5EF4-FFF2-40B4-BE49-F238E27FC236}">
                  <a16:creationId xmlns:a16="http://schemas.microsoft.com/office/drawing/2014/main" id="{F7FC0414-714A-0B42-EF14-64FFBA978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8238" y="5430838"/>
              <a:ext cx="4794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</a:t>
              </a:r>
              <a:r>
                <a:rPr lang="sk-SK" altLang="sk-SK" sz="1800" baseline="-25000">
                  <a:latin typeface="+mj-lt"/>
                </a:rPr>
                <a:t>1</a:t>
              </a:r>
              <a:endParaRPr lang="sk-SK" altLang="sk-SK" sz="1800">
                <a:latin typeface="+mj-lt"/>
              </a:endParaRPr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8257B371-1586-267C-3CE6-B100E8E54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70538" y="4670425"/>
              <a:ext cx="1419225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Text Box 44">
              <a:extLst>
                <a:ext uri="{FF2B5EF4-FFF2-40B4-BE49-F238E27FC236}">
                  <a16:creationId xmlns:a16="http://schemas.microsoft.com/office/drawing/2014/main" id="{DE1BF75A-5216-BF9B-AD6B-844DEC53B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9525" y="3067050"/>
              <a:ext cx="603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1800">
                  <a:latin typeface="+mj-lt"/>
                </a:rPr>
                <a:t>MS´</a:t>
              </a:r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288A5F5F-8F01-681D-641C-A4B1C4C99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6525" y="5332413"/>
              <a:ext cx="452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Line 50">
              <a:extLst>
                <a:ext uri="{FF2B5EF4-FFF2-40B4-BE49-F238E27FC236}">
                  <a16:creationId xmlns:a16="http://schemas.microsoft.com/office/drawing/2014/main" id="{DDAAD907-38D6-1078-AD1B-285B39EA9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0713" y="4435475"/>
              <a:ext cx="0" cy="19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pic>
        <p:nvPicPr>
          <p:cNvPr id="2050" name="Picture 2" descr="Bulharsko sa vzdalo cieľa prijať v januári euro | TREND">
            <a:extLst>
              <a:ext uri="{FF2B5EF4-FFF2-40B4-BE49-F238E27FC236}">
                <a16:creationId xmlns:a16="http://schemas.microsoft.com/office/drawing/2014/main" id="{F38FEA5B-E744-6A6C-8EC9-FCAB3BB4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82" y="313322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1723"/>
      </a:dk1>
      <a:lt1>
        <a:srgbClr val="FFFFFF"/>
      </a:lt1>
      <a:dk2>
        <a:srgbClr val="434349"/>
      </a:dk2>
      <a:lt2>
        <a:srgbClr val="DFDFE6"/>
      </a:lt2>
      <a:accent1>
        <a:srgbClr val="C0202E"/>
      </a:accent1>
      <a:accent2>
        <a:srgbClr val="EE2441"/>
      </a:accent2>
      <a:accent3>
        <a:srgbClr val="F26C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7125</TotalTime>
  <Words>869</Words>
  <Application>Microsoft Office PowerPoint</Application>
  <PresentationFormat>Širokouhlá</PresentationFormat>
  <Paragraphs>218</Paragraphs>
  <Slides>21</Slides>
  <Notes>16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30" baseType="lpstr">
      <vt:lpstr>.AppleSystemUIFont</vt:lpstr>
      <vt:lpstr>Arial</vt:lpstr>
      <vt:lpstr>Calibri</vt:lpstr>
      <vt:lpstr>Century Gothic</vt:lpstr>
      <vt:lpstr>Garamond</vt:lpstr>
      <vt:lpstr>Tahoma</vt:lpstr>
      <vt:lpstr>Wingdings</vt:lpstr>
      <vt:lpstr>Office Theme</vt:lpstr>
      <vt:lpstr>Document</vt:lpstr>
      <vt:lpstr>Prezentácia programu PowerPoint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Čo sa dnes dozviem?</vt:lpstr>
      <vt:lpstr>Teória – strašiak všetkých študentov</vt:lpstr>
      <vt:lpstr>Monetárna politika – subjekty a ciele</vt:lpstr>
      <vt:lpstr>Monetárna politika – nástroje</vt:lpstr>
      <vt:lpstr>Monetárna politika – typy</vt:lpstr>
      <vt:lpstr>Národná banka Slovenska  </vt:lpstr>
      <vt:lpstr>Rozdielnosti v štruktúre ESCB a EÚ </vt:lpstr>
      <vt:lpstr>Európska centrálna banka</vt:lpstr>
      <vt:lpstr>Eurosystém a NBS</vt:lpstr>
      <vt:lpstr>Eurosystém a NBS</vt:lpstr>
      <vt:lpstr>Banková únia</vt:lpstr>
      <vt:lpstr>Monetárna politika – nástroje v praxi</vt:lpstr>
      <vt:lpstr>Nekonvenčná monetárna politika</vt:lpstr>
      <vt:lpstr>Čo je to kvantitatívne uvoľňovanie?</vt:lpstr>
      <vt:lpstr>Čo je to kvantitatívne uvoľňovanie?</vt:lpstr>
      <vt:lpstr>Čo je to transmisný mechanizmus?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Jana Šipošová | NHF EU v Bratislave</dc:creator>
  <cp:lastModifiedBy>Jana Siposova</cp:lastModifiedBy>
  <cp:revision>35</cp:revision>
  <cp:lastPrinted>2022-03-17T14:10:03Z</cp:lastPrinted>
  <dcterms:created xsi:type="dcterms:W3CDTF">2022-02-18T12:34:33Z</dcterms:created>
  <dcterms:modified xsi:type="dcterms:W3CDTF">2023-05-30T07:06:08Z</dcterms:modified>
</cp:coreProperties>
</file>