
<file path=[Content_Types].xml><?xml version="1.0" encoding="utf-8"?>
<Types xmlns="http://schemas.openxmlformats.org/package/2006/content-types">
  <Default Extension="png" ContentType="image/png"/>
  <Default Extension="jfif" ContentType="image/jpeg"/>
  <Default Extension="emf" ContentType="image/x-emf"/>
  <Default Extension="com"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4.com" ContentType="image/jpeg"/>
  <Override PartName="/ppt/notesSlides/notesSlide8.xml" ContentType="application/vnd.openxmlformats-officedocument.presentationml.notesSlide+xml"/>
  <Override PartName="/ppt/media/image25.com"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7.com"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94" r:id="rId2"/>
    <p:sldId id="289" r:id="rId3"/>
    <p:sldId id="293" r:id="rId4"/>
    <p:sldId id="333"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Lst>
  <p:sldSz cx="12192000" cy="6858000"/>
  <p:notesSz cx="9928225" cy="679767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ia bez názvu" id="{E252F993-BFC1-476D-9C0F-C7AFBE5FC8D6}">
          <p14:sldIdLst>
            <p14:sldId id="294"/>
            <p14:sldId id="289"/>
            <p14:sldId id="293"/>
            <p14:sldId id="333"/>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Šipošová | NHF EU v Bratislave" initials="JŠ|NEvB" lastIdx="1" clrIdx="0">
    <p:extLst>
      <p:ext uri="{19B8F6BF-5375-455C-9EA6-DF929625EA0E}">
        <p15:presenceInfo xmlns:p15="http://schemas.microsoft.com/office/powerpoint/2012/main" userId="Jana Šipošová | NHF EU v Bratisla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4303313" cy="341297"/>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5622594" y="0"/>
            <a:ext cx="4303313" cy="341297"/>
          </a:xfrm>
          <a:prstGeom prst="rect">
            <a:avLst/>
          </a:prstGeom>
        </p:spPr>
        <p:txBody>
          <a:bodyPr vert="horz" lIns="91440" tIns="45720" rIns="91440" bIns="45720" rtlCol="0"/>
          <a:lstStyle>
            <a:lvl1pPr algn="r">
              <a:defRPr sz="1200"/>
            </a:lvl1pPr>
          </a:lstStyle>
          <a:p>
            <a:fld id="{02185BA2-5A73-4591-B0D2-856BE769D32A}" type="datetimeFigureOut">
              <a:rPr lang="sk-SK" smtClean="0"/>
              <a:t>28. 5. 2023</a:t>
            </a:fld>
            <a:endParaRPr lang="sk-SK"/>
          </a:p>
        </p:txBody>
      </p:sp>
      <p:sp>
        <p:nvSpPr>
          <p:cNvPr id="4" name="Zástupný objekt pre pätu 3"/>
          <p:cNvSpPr>
            <a:spLocks noGrp="1"/>
          </p:cNvSpPr>
          <p:nvPr>
            <p:ph type="ftr" sz="quarter" idx="2"/>
          </p:nvPr>
        </p:nvSpPr>
        <p:spPr>
          <a:xfrm>
            <a:off x="0" y="6456378"/>
            <a:ext cx="4303313" cy="341297"/>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5622594" y="6456378"/>
            <a:ext cx="4303313" cy="341297"/>
          </a:xfrm>
          <a:prstGeom prst="rect">
            <a:avLst/>
          </a:prstGeom>
        </p:spPr>
        <p:txBody>
          <a:bodyPr vert="horz" lIns="91440" tIns="45720" rIns="91440" bIns="45720" rtlCol="0" anchor="b"/>
          <a:lstStyle>
            <a:lvl1pPr algn="r">
              <a:defRPr sz="1200"/>
            </a:lvl1pPr>
          </a:lstStyle>
          <a:p>
            <a:fld id="{A6317755-C2B1-4EAF-B6A6-33B3C4DF4BC6}" type="slidenum">
              <a:rPr lang="sk-SK" smtClean="0"/>
              <a:t>‹#›</a:t>
            </a:fld>
            <a:endParaRPr lang="sk-SK"/>
          </a:p>
        </p:txBody>
      </p:sp>
    </p:spTree>
    <p:extLst>
      <p:ext uri="{BB962C8B-B14F-4D97-AF65-F5344CB8AC3E}">
        <p14:creationId xmlns:p14="http://schemas.microsoft.com/office/powerpoint/2010/main" val="537395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4302231" cy="341064"/>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5623698" y="0"/>
            <a:ext cx="4302231" cy="341064"/>
          </a:xfrm>
          <a:prstGeom prst="rect">
            <a:avLst/>
          </a:prstGeom>
        </p:spPr>
        <p:txBody>
          <a:bodyPr vert="horz" lIns="91440" tIns="45720" rIns="91440" bIns="45720" rtlCol="0"/>
          <a:lstStyle>
            <a:lvl1pPr algn="r">
              <a:defRPr sz="1200"/>
            </a:lvl1pPr>
          </a:lstStyle>
          <a:p>
            <a:fld id="{3CBF2FDB-461C-47B7-BF96-F722FF60B8B3}" type="datetimeFigureOut">
              <a:rPr lang="sk-SK" smtClean="0"/>
              <a:t>28. 5. 2023</a:t>
            </a:fld>
            <a:endParaRPr lang="sk-SK"/>
          </a:p>
        </p:txBody>
      </p:sp>
      <p:sp>
        <p:nvSpPr>
          <p:cNvPr id="4" name="Zástupný objekt pre obrázok snímky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5623698" y="6456612"/>
            <a:ext cx="4302231" cy="341063"/>
          </a:xfrm>
          <a:prstGeom prst="rect">
            <a:avLst/>
          </a:prstGeom>
        </p:spPr>
        <p:txBody>
          <a:bodyPr vert="horz" lIns="91440" tIns="45720" rIns="91440" bIns="45720" rtlCol="0" anchor="b"/>
          <a:lstStyle>
            <a:lvl1pPr algn="r">
              <a:defRPr sz="1200"/>
            </a:lvl1pPr>
          </a:lstStyle>
          <a:p>
            <a:fld id="{2A20D8D9-3CA2-4A44-9183-001B659A39FA}" type="slidenum">
              <a:rPr lang="sk-SK" smtClean="0"/>
              <a:t>‹#›</a:t>
            </a:fld>
            <a:endParaRPr lang="sk-SK"/>
          </a:p>
        </p:txBody>
      </p:sp>
    </p:spTree>
    <p:extLst>
      <p:ext uri="{BB962C8B-B14F-4D97-AF65-F5344CB8AC3E}">
        <p14:creationId xmlns:p14="http://schemas.microsoft.com/office/powerpoint/2010/main" val="232962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814D-62E6-46EE-84D0-6581B97E5A97}"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70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18</a:t>
            </a:fld>
            <a:endParaRPr lang="sk-SK"/>
          </a:p>
        </p:txBody>
      </p:sp>
    </p:spTree>
    <p:extLst>
      <p:ext uri="{BB962C8B-B14F-4D97-AF65-F5344CB8AC3E}">
        <p14:creationId xmlns:p14="http://schemas.microsoft.com/office/powerpoint/2010/main" val="418599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19</a:t>
            </a:fld>
            <a:endParaRPr lang="sk-SK"/>
          </a:p>
        </p:txBody>
      </p:sp>
    </p:spTree>
    <p:extLst>
      <p:ext uri="{BB962C8B-B14F-4D97-AF65-F5344CB8AC3E}">
        <p14:creationId xmlns:p14="http://schemas.microsoft.com/office/powerpoint/2010/main" val="214441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20</a:t>
            </a:fld>
            <a:endParaRPr lang="sk-SK"/>
          </a:p>
        </p:txBody>
      </p:sp>
    </p:spTree>
    <p:extLst>
      <p:ext uri="{BB962C8B-B14F-4D97-AF65-F5344CB8AC3E}">
        <p14:creationId xmlns:p14="http://schemas.microsoft.com/office/powerpoint/2010/main" val="49854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21</a:t>
            </a:fld>
            <a:endParaRPr lang="sk-SK"/>
          </a:p>
        </p:txBody>
      </p:sp>
    </p:spTree>
    <p:extLst>
      <p:ext uri="{BB962C8B-B14F-4D97-AF65-F5344CB8AC3E}">
        <p14:creationId xmlns:p14="http://schemas.microsoft.com/office/powerpoint/2010/main" val="256514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22</a:t>
            </a:fld>
            <a:endParaRPr lang="sk-SK"/>
          </a:p>
        </p:txBody>
      </p:sp>
    </p:spTree>
    <p:extLst>
      <p:ext uri="{BB962C8B-B14F-4D97-AF65-F5344CB8AC3E}">
        <p14:creationId xmlns:p14="http://schemas.microsoft.com/office/powerpoint/2010/main" val="373643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24</a:t>
            </a:fld>
            <a:endParaRPr lang="sk-SK"/>
          </a:p>
        </p:txBody>
      </p:sp>
    </p:spTree>
    <p:extLst>
      <p:ext uri="{BB962C8B-B14F-4D97-AF65-F5344CB8AC3E}">
        <p14:creationId xmlns:p14="http://schemas.microsoft.com/office/powerpoint/2010/main" val="275999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25</a:t>
            </a:fld>
            <a:endParaRPr lang="sk-SK"/>
          </a:p>
        </p:txBody>
      </p:sp>
    </p:spTree>
    <p:extLst>
      <p:ext uri="{BB962C8B-B14F-4D97-AF65-F5344CB8AC3E}">
        <p14:creationId xmlns:p14="http://schemas.microsoft.com/office/powerpoint/2010/main" val="34258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26</a:t>
            </a:fld>
            <a:endParaRPr lang="sk-SK"/>
          </a:p>
        </p:txBody>
      </p:sp>
    </p:spTree>
    <p:extLst>
      <p:ext uri="{BB962C8B-B14F-4D97-AF65-F5344CB8AC3E}">
        <p14:creationId xmlns:p14="http://schemas.microsoft.com/office/powerpoint/2010/main" val="372682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27</a:t>
            </a:fld>
            <a:endParaRPr lang="sk-SK"/>
          </a:p>
        </p:txBody>
      </p:sp>
    </p:spTree>
    <p:extLst>
      <p:ext uri="{BB962C8B-B14F-4D97-AF65-F5344CB8AC3E}">
        <p14:creationId xmlns:p14="http://schemas.microsoft.com/office/powerpoint/2010/main" val="1177055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28</a:t>
            </a:fld>
            <a:endParaRPr lang="sk-SK"/>
          </a:p>
        </p:txBody>
      </p:sp>
    </p:spTree>
    <p:extLst>
      <p:ext uri="{BB962C8B-B14F-4D97-AF65-F5344CB8AC3E}">
        <p14:creationId xmlns:p14="http://schemas.microsoft.com/office/powerpoint/2010/main" val="362744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6</a:t>
            </a:fld>
            <a:endParaRPr lang="sk-SK"/>
          </a:p>
        </p:txBody>
      </p:sp>
    </p:spTree>
    <p:extLst>
      <p:ext uri="{BB962C8B-B14F-4D97-AF65-F5344CB8AC3E}">
        <p14:creationId xmlns:p14="http://schemas.microsoft.com/office/powerpoint/2010/main" val="265340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30</a:t>
            </a:fld>
            <a:endParaRPr lang="sk-SK"/>
          </a:p>
        </p:txBody>
      </p:sp>
    </p:spTree>
    <p:extLst>
      <p:ext uri="{BB962C8B-B14F-4D97-AF65-F5344CB8AC3E}">
        <p14:creationId xmlns:p14="http://schemas.microsoft.com/office/powerpoint/2010/main" val="240445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31</a:t>
            </a:fld>
            <a:endParaRPr lang="sk-SK"/>
          </a:p>
        </p:txBody>
      </p:sp>
    </p:spTree>
    <p:extLst>
      <p:ext uri="{BB962C8B-B14F-4D97-AF65-F5344CB8AC3E}">
        <p14:creationId xmlns:p14="http://schemas.microsoft.com/office/powerpoint/2010/main" val="1111442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32</a:t>
            </a:fld>
            <a:endParaRPr lang="sk-SK"/>
          </a:p>
        </p:txBody>
      </p:sp>
    </p:spTree>
    <p:extLst>
      <p:ext uri="{BB962C8B-B14F-4D97-AF65-F5344CB8AC3E}">
        <p14:creationId xmlns:p14="http://schemas.microsoft.com/office/powerpoint/2010/main" val="284364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33</a:t>
            </a:fld>
            <a:endParaRPr lang="sk-SK"/>
          </a:p>
        </p:txBody>
      </p:sp>
    </p:spTree>
    <p:extLst>
      <p:ext uri="{BB962C8B-B14F-4D97-AF65-F5344CB8AC3E}">
        <p14:creationId xmlns:p14="http://schemas.microsoft.com/office/powerpoint/2010/main" val="29721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34</a:t>
            </a:fld>
            <a:endParaRPr lang="sk-SK"/>
          </a:p>
        </p:txBody>
      </p:sp>
    </p:spTree>
    <p:extLst>
      <p:ext uri="{BB962C8B-B14F-4D97-AF65-F5344CB8AC3E}">
        <p14:creationId xmlns:p14="http://schemas.microsoft.com/office/powerpoint/2010/main" val="4220605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35</a:t>
            </a:fld>
            <a:endParaRPr lang="sk-SK"/>
          </a:p>
        </p:txBody>
      </p:sp>
    </p:spTree>
    <p:extLst>
      <p:ext uri="{BB962C8B-B14F-4D97-AF65-F5344CB8AC3E}">
        <p14:creationId xmlns:p14="http://schemas.microsoft.com/office/powerpoint/2010/main" val="197533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7</a:t>
            </a:fld>
            <a:endParaRPr lang="sk-SK"/>
          </a:p>
        </p:txBody>
      </p:sp>
    </p:spTree>
    <p:extLst>
      <p:ext uri="{BB962C8B-B14F-4D97-AF65-F5344CB8AC3E}">
        <p14:creationId xmlns:p14="http://schemas.microsoft.com/office/powerpoint/2010/main" val="195227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9</a:t>
            </a:fld>
            <a:endParaRPr lang="sk-SK"/>
          </a:p>
        </p:txBody>
      </p:sp>
    </p:spTree>
    <p:extLst>
      <p:ext uri="{BB962C8B-B14F-4D97-AF65-F5344CB8AC3E}">
        <p14:creationId xmlns:p14="http://schemas.microsoft.com/office/powerpoint/2010/main" val="364322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10</a:t>
            </a:fld>
            <a:endParaRPr lang="sk-SK"/>
          </a:p>
        </p:txBody>
      </p:sp>
    </p:spTree>
    <p:extLst>
      <p:ext uri="{BB962C8B-B14F-4D97-AF65-F5344CB8AC3E}">
        <p14:creationId xmlns:p14="http://schemas.microsoft.com/office/powerpoint/2010/main" val="80680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13</a:t>
            </a:fld>
            <a:endParaRPr lang="sk-SK"/>
          </a:p>
        </p:txBody>
      </p:sp>
    </p:spTree>
    <p:extLst>
      <p:ext uri="{BB962C8B-B14F-4D97-AF65-F5344CB8AC3E}">
        <p14:creationId xmlns:p14="http://schemas.microsoft.com/office/powerpoint/2010/main" val="180290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15</a:t>
            </a:fld>
            <a:endParaRPr lang="sk-SK"/>
          </a:p>
        </p:txBody>
      </p:sp>
    </p:spTree>
    <p:extLst>
      <p:ext uri="{BB962C8B-B14F-4D97-AF65-F5344CB8AC3E}">
        <p14:creationId xmlns:p14="http://schemas.microsoft.com/office/powerpoint/2010/main" val="390531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16</a:t>
            </a:fld>
            <a:endParaRPr lang="sk-SK"/>
          </a:p>
        </p:txBody>
      </p:sp>
    </p:spTree>
    <p:extLst>
      <p:ext uri="{BB962C8B-B14F-4D97-AF65-F5344CB8AC3E}">
        <p14:creationId xmlns:p14="http://schemas.microsoft.com/office/powerpoint/2010/main" val="274787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97A814D-62E6-46EE-84D0-6581B97E5A97}" type="slidenum">
              <a:rPr lang="sk-SK" smtClean="0"/>
              <a:t>17</a:t>
            </a:fld>
            <a:endParaRPr lang="sk-SK"/>
          </a:p>
        </p:txBody>
      </p:sp>
    </p:spTree>
    <p:extLst>
      <p:ext uri="{BB962C8B-B14F-4D97-AF65-F5344CB8AC3E}">
        <p14:creationId xmlns:p14="http://schemas.microsoft.com/office/powerpoint/2010/main" val="248859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2451F6-9C07-9749-9177-F0AE6F5EB56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8" name="Rectangle 7">
            <a:extLst>
              <a:ext uri="{FF2B5EF4-FFF2-40B4-BE49-F238E27FC236}">
                <a16:creationId xmlns:a16="http://schemas.microsoft.com/office/drawing/2014/main" id="{72D86557-6DB0-40A1-9054-81BCE1C813DF}"/>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5D065168-B9A5-42A5-B4F3-674AC8CF3405}"/>
              </a:ext>
            </a:extLst>
          </p:cNvPr>
          <p:cNvSpPr/>
          <p:nvPr userDrawn="1"/>
        </p:nvSpPr>
        <p:spPr>
          <a:xfrm>
            <a:off x="8934135" y="150470"/>
            <a:ext cx="2505509" cy="2500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0" name="Picture 9">
            <a:extLst>
              <a:ext uri="{FF2B5EF4-FFF2-40B4-BE49-F238E27FC236}">
                <a16:creationId xmlns:a16="http://schemas.microsoft.com/office/drawing/2014/main" id="{61A6F8DD-054D-47E3-AC8D-CCCC8CE393D2}"/>
              </a:ext>
            </a:extLst>
          </p:cNvPr>
          <p:cNvPicPr>
            <a:picLocks noChangeAspect="1"/>
          </p:cNvPicPr>
          <p:nvPr userDrawn="1"/>
        </p:nvPicPr>
        <p:blipFill>
          <a:blip r:embed="rId2"/>
          <a:stretch>
            <a:fillRect/>
          </a:stretch>
        </p:blipFill>
        <p:spPr>
          <a:xfrm>
            <a:off x="9191631" y="-1"/>
            <a:ext cx="1990516" cy="1990516"/>
          </a:xfrm>
          <a:prstGeom prst="rect">
            <a:avLst/>
          </a:prstGeom>
        </p:spPr>
      </p:pic>
      <p:sp>
        <p:nvSpPr>
          <p:cNvPr id="14" name="Text Placeholder 12">
            <a:extLst>
              <a:ext uri="{FF2B5EF4-FFF2-40B4-BE49-F238E27FC236}">
                <a16:creationId xmlns:a16="http://schemas.microsoft.com/office/drawing/2014/main" id="{999F9B28-012B-4717-A6B9-4AB16D4D86B2}"/>
              </a:ext>
            </a:extLst>
          </p:cNvPr>
          <p:cNvSpPr>
            <a:spLocks noGrp="1"/>
          </p:cNvSpPr>
          <p:nvPr>
            <p:ph type="body" sz="quarter" idx="13"/>
          </p:nvPr>
        </p:nvSpPr>
        <p:spPr>
          <a:xfrm>
            <a:off x="693738" y="1393825"/>
            <a:ext cx="8785225" cy="3814763"/>
          </a:xfrm>
        </p:spPr>
        <p:txBody>
          <a:bodyPr anchor="b">
            <a:noAutofit/>
          </a:bodyPr>
          <a:lstStyle>
            <a:lvl1pPr marL="0" indent="0">
              <a:buNone/>
              <a:defRPr sz="8000">
                <a:latin typeface="+mj-lt"/>
              </a:defRPr>
            </a:lvl1pPr>
            <a:lvl2pPr marL="457200" indent="0">
              <a:buNone/>
              <a:defRPr sz="8000">
                <a:latin typeface="+mj-lt"/>
              </a:defRPr>
            </a:lvl2pPr>
            <a:lvl3pPr marL="914400" indent="0">
              <a:buNone/>
              <a:defRPr sz="8000">
                <a:latin typeface="+mj-lt"/>
              </a:defRPr>
            </a:lvl3pPr>
            <a:lvl4pPr marL="1371600" indent="0">
              <a:buNone/>
              <a:defRPr sz="8000">
                <a:latin typeface="+mj-lt"/>
              </a:defRPr>
            </a:lvl4pPr>
            <a:lvl5pPr marL="1828800" indent="0">
              <a:buNone/>
              <a:defRPr sz="8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6D7FC53C-96DE-4EA1-8FE1-550C063F115E}"/>
              </a:ext>
            </a:extLst>
          </p:cNvPr>
          <p:cNvSpPr>
            <a:spLocks noGrp="1"/>
          </p:cNvSpPr>
          <p:nvPr>
            <p:ph type="body" sz="quarter" idx="14"/>
          </p:nvPr>
        </p:nvSpPr>
        <p:spPr>
          <a:xfrm>
            <a:off x="752475" y="5635625"/>
            <a:ext cx="7556500" cy="585788"/>
          </a:xfrm>
        </p:spPr>
        <p:txBody>
          <a:bodyPr>
            <a:noAutofit/>
          </a:bodyPr>
          <a:lstStyle>
            <a:lvl1pPr marL="0" indent="0">
              <a:buNone/>
              <a:defRPr sz="1600" b="1" i="1">
                <a:solidFill>
                  <a:schemeClr val="tx2"/>
                </a:solidFill>
              </a:defRPr>
            </a:lvl1pPr>
            <a:lvl2pPr marL="457200" indent="0">
              <a:buNone/>
              <a:defRPr sz="1600" b="1" i="1">
                <a:solidFill>
                  <a:schemeClr val="tx2"/>
                </a:solidFill>
              </a:defRPr>
            </a:lvl2pPr>
            <a:lvl3pPr marL="914400" indent="0">
              <a:buNone/>
              <a:defRPr sz="1600" b="1" i="1">
                <a:solidFill>
                  <a:schemeClr val="tx2"/>
                </a:solidFill>
              </a:defRPr>
            </a:lvl3pPr>
            <a:lvl4pPr marL="1371600" indent="0">
              <a:buNone/>
              <a:defRPr sz="1600" b="1" i="1">
                <a:solidFill>
                  <a:schemeClr val="tx2"/>
                </a:solidFill>
              </a:defRPr>
            </a:lvl4pPr>
            <a:lvl5pPr marL="1828800" indent="0">
              <a:buNone/>
              <a:defRPr sz="1600" b="1" i="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00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pic>
        <p:nvPicPr>
          <p:cNvPr id="7" name="Obrázok 6">
            <a:extLst>
              <a:ext uri="{FF2B5EF4-FFF2-40B4-BE49-F238E27FC236}">
                <a16:creationId xmlns:a16="http://schemas.microsoft.com/office/drawing/2014/main" id="{6F1DE719-D665-4DBB-AF25-FAED25863F24}"/>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8" name="Obrázok 7">
            <a:extLst>
              <a:ext uri="{FF2B5EF4-FFF2-40B4-BE49-F238E27FC236}">
                <a16:creationId xmlns:a16="http://schemas.microsoft.com/office/drawing/2014/main" id="{BE8835D5-C999-4F94-941B-52125E759C0B}"/>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9" name="Obrázok 8">
            <a:extLst>
              <a:ext uri="{FF2B5EF4-FFF2-40B4-BE49-F238E27FC236}">
                <a16:creationId xmlns:a16="http://schemas.microsoft.com/office/drawing/2014/main" id="{C7237136-5A04-4392-9660-81DAC34E8ED1}"/>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19427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5510A8F3-1741-4D7A-94E4-CAC0CD122665}"/>
              </a:ext>
            </a:extLst>
          </p:cNvPr>
          <p:cNvSpPr>
            <a:spLocks noGrp="1"/>
          </p:cNvSpPr>
          <p:nvPr>
            <p:ph type="dt" sz="half" idx="10"/>
          </p:nvPr>
        </p:nvSpPr>
        <p:spPr/>
        <p:txBody>
          <a:bodyPr/>
          <a:lstStyle/>
          <a:p>
            <a:fld id="{342451F6-9C07-9749-9177-F0AE6F5EB56A}" type="datetimeFigureOut">
              <a:rPr lang="en-US" smtClean="0"/>
              <a:t>5/28/2023</a:t>
            </a:fld>
            <a:endParaRPr lang="en-US"/>
          </a:p>
        </p:txBody>
      </p:sp>
      <p:sp>
        <p:nvSpPr>
          <p:cNvPr id="3" name="Zástupný objekt pre pätu 2">
            <a:extLst>
              <a:ext uri="{FF2B5EF4-FFF2-40B4-BE49-F238E27FC236}">
                <a16:creationId xmlns:a16="http://schemas.microsoft.com/office/drawing/2014/main" id="{34F69E01-742D-4A37-894C-D1012F640ECB}"/>
              </a:ext>
            </a:extLst>
          </p:cNvPr>
          <p:cNvSpPr>
            <a:spLocks noGrp="1"/>
          </p:cNvSpPr>
          <p:nvPr>
            <p:ph type="ftr" sz="quarter" idx="11"/>
          </p:nvPr>
        </p:nvSpPr>
        <p:spPr/>
        <p:txBody>
          <a:bodyPr/>
          <a:lstStyle/>
          <a:p>
            <a:endParaRPr lang="en-US"/>
          </a:p>
        </p:txBody>
      </p:sp>
      <p:sp>
        <p:nvSpPr>
          <p:cNvPr id="4" name="Zástupný objekt pre číslo snímky 3">
            <a:extLst>
              <a:ext uri="{FF2B5EF4-FFF2-40B4-BE49-F238E27FC236}">
                <a16:creationId xmlns:a16="http://schemas.microsoft.com/office/drawing/2014/main" id="{4438F3D7-CF08-417F-B6B1-5EDB2AC5752D}"/>
              </a:ext>
            </a:extLst>
          </p:cNvPr>
          <p:cNvSpPr>
            <a:spLocks noGrp="1"/>
          </p:cNvSpPr>
          <p:nvPr>
            <p:ph type="sldNum" sz="quarter" idx="12"/>
          </p:nvPr>
        </p:nvSpPr>
        <p:spPr/>
        <p:txBody>
          <a:bodyPr/>
          <a:lstStyle/>
          <a:p>
            <a:fld id="{59BD27BB-4BAB-B14F-803E-75078758A804}" type="slidenum">
              <a:rPr lang="en-US" smtClean="0"/>
              <a:t>‹#›</a:t>
            </a:fld>
            <a:endParaRPr lang="en-US"/>
          </a:p>
        </p:txBody>
      </p:sp>
    </p:spTree>
    <p:extLst>
      <p:ext uri="{BB962C8B-B14F-4D97-AF65-F5344CB8AC3E}">
        <p14:creationId xmlns:p14="http://schemas.microsoft.com/office/powerpoint/2010/main" val="38342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694509" y="365125"/>
            <a:ext cx="10515600" cy="1325563"/>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94509" y="1847850"/>
            <a:ext cx="10515600" cy="4351338"/>
          </a:xfrm>
        </p:spPr>
        <p:txBody>
          <a:bodyPr/>
          <a:lstStyle>
            <a:lvl1pPr marL="457200" indent="-457200">
              <a:buFont typeface="Century Gothic" panose="020B0502020202020204" pitchFamily="34" charset="0"/>
              <a:buChar char="―"/>
              <a:defRPr/>
            </a:lvl1pPr>
            <a:lvl2pPr marL="800100" indent="-342900">
              <a:buFont typeface="Century Gothic" panose="020B0502020202020204" pitchFamily="34" charset="0"/>
              <a:buChar char="―"/>
              <a:defRPr/>
            </a:lvl2pPr>
            <a:lvl3pPr marL="1257300" indent="-342900">
              <a:buFont typeface="Century Gothic" panose="020B0502020202020204" pitchFamily="34" charset="0"/>
              <a:buChar char="―"/>
              <a:defRPr/>
            </a:lvl3pPr>
            <a:lvl4pPr marL="1657350" indent="-285750">
              <a:buFont typeface="Century Gothic" panose="020B0502020202020204" pitchFamily="34" charset="0"/>
              <a:buChar char="―"/>
              <a:defRPr/>
            </a:lvl4pPr>
            <a:lvl5pPr marL="2114550" indent="-285750">
              <a:buFont typeface="Century Gothic" panose="020B0502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8" name="Rectangle 7">
            <a:extLst>
              <a:ext uri="{FF2B5EF4-FFF2-40B4-BE49-F238E27FC236}">
                <a16:creationId xmlns:a16="http://schemas.microsoft.com/office/drawing/2014/main" id="{FFF72367-302F-47E7-8D81-D7E236125BFE}"/>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ok 9">
            <a:extLst>
              <a:ext uri="{FF2B5EF4-FFF2-40B4-BE49-F238E27FC236}">
                <a16:creationId xmlns:a16="http://schemas.microsoft.com/office/drawing/2014/main" id="{462ECA87-B6B8-4447-A17A-959966FAD4F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E150B948-1E1A-4281-AE9D-8E049C4B9722}"/>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1" name="Obrázok 10">
            <a:extLst>
              <a:ext uri="{FF2B5EF4-FFF2-40B4-BE49-F238E27FC236}">
                <a16:creationId xmlns:a16="http://schemas.microsoft.com/office/drawing/2014/main" id="{BDBF1AD6-0BF5-43A2-946E-683F3027094C}"/>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20258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2451F6-9C07-9749-9177-F0AE6F5EB56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sp>
        <p:nvSpPr>
          <p:cNvPr id="11" name="Picture Placeholder 10">
            <a:extLst>
              <a:ext uri="{FF2B5EF4-FFF2-40B4-BE49-F238E27FC236}">
                <a16:creationId xmlns:a16="http://schemas.microsoft.com/office/drawing/2014/main" id="{434EA28C-8C5D-41D6-B59D-656AB4FC0CA1}"/>
              </a:ext>
            </a:extLst>
          </p:cNvPr>
          <p:cNvSpPr>
            <a:spLocks noGrp="1"/>
          </p:cNvSpPr>
          <p:nvPr>
            <p:ph type="pic" sz="quarter" idx="13"/>
          </p:nvPr>
        </p:nvSpPr>
        <p:spPr>
          <a:xfrm>
            <a:off x="752355" y="136525"/>
            <a:ext cx="11439645" cy="6707530"/>
          </a:xfrm>
        </p:spPr>
        <p:txBody>
          <a:bodyPr/>
          <a:lstStyle/>
          <a:p>
            <a:endParaRPr lang="en-US" dirty="0"/>
          </a:p>
        </p:txBody>
      </p:sp>
      <p:sp>
        <p:nvSpPr>
          <p:cNvPr id="15" name="Text Placeholder 14">
            <a:extLst>
              <a:ext uri="{FF2B5EF4-FFF2-40B4-BE49-F238E27FC236}">
                <a16:creationId xmlns:a16="http://schemas.microsoft.com/office/drawing/2014/main" id="{AF53B6F0-A784-4D34-8BFA-74D4608E110F}"/>
              </a:ext>
            </a:extLst>
          </p:cNvPr>
          <p:cNvSpPr>
            <a:spLocks noGrp="1"/>
          </p:cNvSpPr>
          <p:nvPr>
            <p:ph type="body" sz="quarter" idx="14"/>
          </p:nvPr>
        </p:nvSpPr>
        <p:spPr>
          <a:xfrm rot="5400000">
            <a:off x="-2654977" y="2778925"/>
            <a:ext cx="6062187" cy="752475"/>
          </a:xfrm>
        </p:spPr>
        <p:txBody>
          <a:bodyPr>
            <a:noAutofit/>
          </a:bodyPr>
          <a:lstStyle>
            <a:lvl1pPr marL="0" indent="0">
              <a:buNone/>
              <a:defRPr sz="3200" b="1">
                <a:solidFill>
                  <a:schemeClr val="bg1"/>
                </a:solidFill>
                <a:latin typeface="+mj-lt"/>
              </a:defRPr>
            </a:lvl1pPr>
            <a:lvl2pPr marL="457200" indent="0">
              <a:buNone/>
              <a:defRPr sz="3200" b="1">
                <a:solidFill>
                  <a:schemeClr val="bg1"/>
                </a:solidFill>
                <a:latin typeface="+mj-lt"/>
              </a:defRPr>
            </a:lvl2pPr>
            <a:lvl3pPr marL="914400" indent="0">
              <a:buNone/>
              <a:defRPr sz="3200" b="1">
                <a:solidFill>
                  <a:schemeClr val="bg1"/>
                </a:solidFill>
                <a:latin typeface="+mj-lt"/>
              </a:defRPr>
            </a:lvl3pPr>
            <a:lvl4pPr marL="1371600" indent="0">
              <a:buNone/>
              <a:defRPr sz="3200" b="1">
                <a:solidFill>
                  <a:schemeClr val="bg1"/>
                </a:solidFill>
                <a:latin typeface="+mj-lt"/>
              </a:defRPr>
            </a:lvl4pPr>
            <a:lvl5pPr marL="1828800" indent="0">
              <a:buNone/>
              <a:defRPr sz="3200" b="1">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a:extLst>
              <a:ext uri="{FF2B5EF4-FFF2-40B4-BE49-F238E27FC236}">
                <a16:creationId xmlns:a16="http://schemas.microsoft.com/office/drawing/2014/main" id="{F36AEA2A-C3DC-4045-BA85-315AE5EAA92E}"/>
              </a:ext>
            </a:extLst>
          </p:cNvPr>
          <p:cNvSpPr>
            <a:spLocks noGrp="1"/>
          </p:cNvSpPr>
          <p:nvPr>
            <p:ph type="body" sz="quarter" idx="15"/>
          </p:nvPr>
        </p:nvSpPr>
        <p:spPr>
          <a:xfrm>
            <a:off x="-121" y="6186256"/>
            <a:ext cx="752475" cy="642937"/>
          </a:xfrm>
        </p:spPr>
        <p:txBody>
          <a:bodyPr anchor="b">
            <a:noAutofit/>
          </a:bodyPr>
          <a:lstStyle>
            <a:lvl1pPr algn="ctr">
              <a:defRPr sz="1400">
                <a:solidFill>
                  <a:schemeClr val="bg1"/>
                </a:solidFill>
                <a:latin typeface="+mj-lt"/>
              </a:defRPr>
            </a:lvl1pPr>
            <a:lvl2pPr algn="ctr">
              <a:defRPr sz="1400">
                <a:solidFill>
                  <a:schemeClr val="bg1"/>
                </a:solidFill>
                <a:latin typeface="+mj-lt"/>
              </a:defRPr>
            </a:lvl2pPr>
            <a:lvl3pPr algn="ctr">
              <a:defRPr sz="1400">
                <a:solidFill>
                  <a:schemeClr val="bg1"/>
                </a:solidFill>
                <a:latin typeface="+mj-lt"/>
              </a:defRPr>
            </a:lvl3pPr>
            <a:lvl4pPr algn="ctr">
              <a:defRPr sz="1400">
                <a:solidFill>
                  <a:schemeClr val="bg1"/>
                </a:solidFill>
                <a:latin typeface="+mj-lt"/>
              </a:defRPr>
            </a:lvl4pPr>
            <a:lvl5pPr algn="ctr">
              <a:defRPr sz="140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547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2451F6-9C07-9749-9177-F0AE6F5EB56A}"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BD27BB-4BAB-B14F-803E-75078758A804}" type="slidenum">
              <a:rPr lang="en-US" smtClean="0"/>
              <a:t>‹#›</a:t>
            </a:fld>
            <a:endParaRPr lang="en-US"/>
          </a:p>
        </p:txBody>
      </p:sp>
      <p:sp>
        <p:nvSpPr>
          <p:cNvPr id="11" name="Rectangle 10">
            <a:extLst>
              <a:ext uri="{FF2B5EF4-FFF2-40B4-BE49-F238E27FC236}">
                <a16:creationId xmlns:a16="http://schemas.microsoft.com/office/drawing/2014/main" id="{15F38E41-775C-487F-9EF6-B09A68E4FC52}"/>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1">
            <a:extLst>
              <a:ext uri="{FF2B5EF4-FFF2-40B4-BE49-F238E27FC236}">
                <a16:creationId xmlns:a16="http://schemas.microsoft.com/office/drawing/2014/main" id="{05C8870F-EB30-49E8-9697-25305B59FB75}"/>
              </a:ext>
            </a:extLst>
          </p:cNvPr>
          <p:cNvSpPr>
            <a:spLocks noGrp="1"/>
          </p:cNvSpPr>
          <p:nvPr>
            <p:ph type="pic" sz="quarter" idx="15"/>
          </p:nvPr>
        </p:nvSpPr>
        <p:spPr>
          <a:xfrm>
            <a:off x="752475" y="1690688"/>
            <a:ext cx="10687050" cy="4486275"/>
          </a:xfrm>
        </p:spPr>
        <p:txBody>
          <a:bodyPr/>
          <a:lstStyle>
            <a:lvl1pPr marL="0" indent="0">
              <a:buNone/>
              <a:defRPr/>
            </a:lvl1pPr>
          </a:lstStyle>
          <a:p>
            <a:endParaRPr lang="en-US"/>
          </a:p>
        </p:txBody>
      </p:sp>
      <p:sp>
        <p:nvSpPr>
          <p:cNvPr id="24" name="Text Placeholder 18">
            <a:extLst>
              <a:ext uri="{FF2B5EF4-FFF2-40B4-BE49-F238E27FC236}">
                <a16:creationId xmlns:a16="http://schemas.microsoft.com/office/drawing/2014/main" id="{A0C4C0A2-C732-49C0-A49A-854CC43C062D}"/>
              </a:ext>
            </a:extLst>
          </p:cNvPr>
          <p:cNvSpPr>
            <a:spLocks noGrp="1"/>
          </p:cNvSpPr>
          <p:nvPr>
            <p:ph type="body" sz="quarter" idx="14"/>
          </p:nvPr>
        </p:nvSpPr>
        <p:spPr>
          <a:xfrm>
            <a:off x="765969" y="352879"/>
            <a:ext cx="10660062" cy="1325563"/>
          </a:xfrm>
        </p:spPr>
        <p:txBody>
          <a:bodyPr anchor="ctr">
            <a:noAutofit/>
          </a:bodyPr>
          <a:lstStyle>
            <a:lvl1pPr marL="0" indent="0" algn="l">
              <a:buNone/>
              <a:defRPr sz="4800" b="1">
                <a:latin typeface="+mj-lt"/>
              </a:defRPr>
            </a:lvl1pPr>
            <a:lvl2pPr marL="457200" indent="0" algn="l">
              <a:buNone/>
              <a:defRPr sz="4800" b="1">
                <a:latin typeface="+mj-lt"/>
              </a:defRPr>
            </a:lvl2pPr>
            <a:lvl3pPr marL="914400" indent="0" algn="l">
              <a:buNone/>
              <a:defRPr sz="4800" b="1">
                <a:latin typeface="+mj-lt"/>
              </a:defRPr>
            </a:lvl3pPr>
            <a:lvl4pPr marL="1371600" indent="0" algn="l">
              <a:buNone/>
              <a:defRPr sz="4800" b="1">
                <a:latin typeface="+mj-lt"/>
              </a:defRPr>
            </a:lvl4pPr>
            <a:lvl5pPr marL="1828800" indent="0" algn="l">
              <a:buNone/>
              <a:defRPr sz="48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EF73679-E774-4197-ABCB-4024BD5BB605}"/>
              </a:ext>
            </a:extLst>
          </p:cNvPr>
          <p:cNvSpPr>
            <a:spLocks noGrp="1"/>
          </p:cNvSpPr>
          <p:nvPr>
            <p:ph type="body" sz="quarter" idx="16"/>
          </p:nvPr>
        </p:nvSpPr>
        <p:spPr>
          <a:xfrm>
            <a:off x="8610600" y="2097542"/>
            <a:ext cx="3581400" cy="2794996"/>
          </a:xfrm>
          <a:solidFill>
            <a:schemeClr val="accent1"/>
          </a:solidFill>
        </p:spPr>
        <p:txBody>
          <a:bodyPr lIns="91440" tIns="365760" rIns="365760" bIns="365760">
            <a:spAutoFit/>
          </a:bodyPr>
          <a:lstStyle>
            <a:lvl1pPr algn="r">
              <a:lnSpc>
                <a:spcPct val="150000"/>
              </a:lnSpc>
              <a:defRPr sz="1600">
                <a:solidFill>
                  <a:schemeClr val="bg1"/>
                </a:solidFill>
              </a:defRPr>
            </a:lvl1pPr>
            <a:lvl2pPr algn="r">
              <a:lnSpc>
                <a:spcPct val="150000"/>
              </a:lnSpc>
              <a:defRPr sz="1600">
                <a:solidFill>
                  <a:schemeClr val="bg1"/>
                </a:solidFill>
              </a:defRPr>
            </a:lvl2pPr>
            <a:lvl3pPr algn="r">
              <a:lnSpc>
                <a:spcPct val="150000"/>
              </a:lnSpc>
              <a:defRPr sz="1600">
                <a:solidFill>
                  <a:schemeClr val="bg1"/>
                </a:solidFill>
              </a:defRPr>
            </a:lvl3pPr>
            <a:lvl4pPr algn="r">
              <a:lnSpc>
                <a:spcPct val="150000"/>
              </a:lnSpc>
              <a:defRPr sz="1600">
                <a:solidFill>
                  <a:schemeClr val="bg1"/>
                </a:solidFill>
              </a:defRPr>
            </a:lvl4pPr>
            <a:lvl5pPr algn="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Obrázok 2">
            <a:extLst>
              <a:ext uri="{FF2B5EF4-FFF2-40B4-BE49-F238E27FC236}">
                <a16:creationId xmlns:a16="http://schemas.microsoft.com/office/drawing/2014/main" id="{2A5A9359-8D24-41C6-B457-56FF177743D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10" name="Obrázok 9">
            <a:extLst>
              <a:ext uri="{FF2B5EF4-FFF2-40B4-BE49-F238E27FC236}">
                <a16:creationId xmlns:a16="http://schemas.microsoft.com/office/drawing/2014/main" id="{81B99C36-7747-4D3B-A712-826F48DB62D7}"/>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2" name="Obrázok 11">
            <a:extLst>
              <a:ext uri="{FF2B5EF4-FFF2-40B4-BE49-F238E27FC236}">
                <a16:creationId xmlns:a16="http://schemas.microsoft.com/office/drawing/2014/main" id="{DF6386AD-E6B1-43CE-B129-00D84AC3EB78}"/>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172644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2451F6-9C07-9749-9177-F0AE6F5EB56A}"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BD27BB-4BAB-B14F-803E-75078758A804}" type="slidenum">
              <a:rPr lang="en-US" smtClean="0"/>
              <a:t>‹#›</a:t>
            </a:fld>
            <a:endParaRPr lang="en-US"/>
          </a:p>
        </p:txBody>
      </p:sp>
      <p:sp>
        <p:nvSpPr>
          <p:cNvPr id="7" name="Rectangle 6">
            <a:extLst>
              <a:ext uri="{FF2B5EF4-FFF2-40B4-BE49-F238E27FC236}">
                <a16:creationId xmlns:a16="http://schemas.microsoft.com/office/drawing/2014/main" id="{FC69D7F2-ECE4-47AB-8E3C-1F3CF2EDE58A}"/>
              </a:ext>
            </a:extLst>
          </p:cNvPr>
          <p:cNvSpPr/>
          <p:nvPr userDrawn="1"/>
        </p:nvSpPr>
        <p:spPr>
          <a:xfrm>
            <a:off x="752357" y="-1"/>
            <a:ext cx="11439644" cy="150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FADE885D-12ED-4972-9819-F5BB70E5903D}"/>
              </a:ext>
            </a:extLst>
          </p:cNvPr>
          <p:cNvSpPr>
            <a:spLocks noGrp="1"/>
          </p:cNvSpPr>
          <p:nvPr>
            <p:ph type="pic" sz="quarter" idx="13"/>
          </p:nvPr>
        </p:nvSpPr>
        <p:spPr>
          <a:xfrm>
            <a:off x="752475" y="365125"/>
            <a:ext cx="10687050" cy="5811838"/>
          </a:xfrm>
        </p:spPr>
        <p:txBody>
          <a:bodyPr/>
          <a:lstStyle>
            <a:lvl1pPr marL="0" indent="0">
              <a:buNone/>
              <a:defRPr/>
            </a:lvl1pPr>
          </a:lstStyle>
          <a:p>
            <a:endParaRPr lang="en-US"/>
          </a:p>
        </p:txBody>
      </p:sp>
      <p:sp>
        <p:nvSpPr>
          <p:cNvPr id="8" name="Text Placeholder 4">
            <a:extLst>
              <a:ext uri="{FF2B5EF4-FFF2-40B4-BE49-F238E27FC236}">
                <a16:creationId xmlns:a16="http://schemas.microsoft.com/office/drawing/2014/main" id="{47F4C69B-E31F-4EE6-B764-2CD1034432C5}"/>
              </a:ext>
            </a:extLst>
          </p:cNvPr>
          <p:cNvSpPr>
            <a:spLocks noGrp="1"/>
          </p:cNvSpPr>
          <p:nvPr>
            <p:ph type="body" sz="quarter" idx="16"/>
          </p:nvPr>
        </p:nvSpPr>
        <p:spPr>
          <a:xfrm>
            <a:off x="8610600" y="3064194"/>
            <a:ext cx="3581400" cy="2794996"/>
          </a:xfrm>
          <a:solidFill>
            <a:schemeClr val="accent1"/>
          </a:solidFill>
        </p:spPr>
        <p:txBody>
          <a:bodyPr lIns="91440" tIns="365760" rIns="365760" bIns="365760">
            <a:spAutoFit/>
          </a:bodyPr>
          <a:lstStyle>
            <a:lvl1pPr algn="r">
              <a:lnSpc>
                <a:spcPct val="150000"/>
              </a:lnSpc>
              <a:defRPr sz="1600">
                <a:solidFill>
                  <a:schemeClr val="bg1"/>
                </a:solidFill>
              </a:defRPr>
            </a:lvl1pPr>
            <a:lvl2pPr algn="r">
              <a:lnSpc>
                <a:spcPct val="150000"/>
              </a:lnSpc>
              <a:defRPr sz="1600">
                <a:solidFill>
                  <a:schemeClr val="bg1"/>
                </a:solidFill>
              </a:defRPr>
            </a:lvl2pPr>
            <a:lvl3pPr algn="r">
              <a:lnSpc>
                <a:spcPct val="150000"/>
              </a:lnSpc>
              <a:defRPr sz="1600">
                <a:solidFill>
                  <a:schemeClr val="bg1"/>
                </a:solidFill>
              </a:defRPr>
            </a:lvl3pPr>
            <a:lvl4pPr algn="r">
              <a:lnSpc>
                <a:spcPct val="150000"/>
              </a:lnSpc>
              <a:defRPr sz="1600">
                <a:solidFill>
                  <a:schemeClr val="bg1"/>
                </a:solidFill>
              </a:defRPr>
            </a:lvl4pPr>
            <a:lvl5pPr algn="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Obrázok 8">
            <a:extLst>
              <a:ext uri="{FF2B5EF4-FFF2-40B4-BE49-F238E27FC236}">
                <a16:creationId xmlns:a16="http://schemas.microsoft.com/office/drawing/2014/main" id="{0745390C-DBD8-42F7-BC76-1E04B1BB3F8B}"/>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11" name="Obrázok 10">
            <a:extLst>
              <a:ext uri="{FF2B5EF4-FFF2-40B4-BE49-F238E27FC236}">
                <a16:creationId xmlns:a16="http://schemas.microsoft.com/office/drawing/2014/main" id="{7CE4D573-1404-4E51-828B-1D65B8AC5116}"/>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2" name="Obrázok 11">
            <a:extLst>
              <a:ext uri="{FF2B5EF4-FFF2-40B4-BE49-F238E27FC236}">
                <a16:creationId xmlns:a16="http://schemas.microsoft.com/office/drawing/2014/main" id="{B65F280F-C8E6-4ECB-B6D9-2B4E23071D81}"/>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00273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451F6-9C07-9749-9177-F0AE6F5EB56A}"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D27BB-4BAB-B14F-803E-75078758A804}" type="slidenum">
              <a:rPr lang="en-US" smtClean="0"/>
              <a:t>‹#›</a:t>
            </a:fld>
            <a:endParaRPr lang="en-US"/>
          </a:p>
        </p:txBody>
      </p:sp>
      <p:sp>
        <p:nvSpPr>
          <p:cNvPr id="5" name="Title 1">
            <a:extLst>
              <a:ext uri="{FF2B5EF4-FFF2-40B4-BE49-F238E27FC236}">
                <a16:creationId xmlns:a16="http://schemas.microsoft.com/office/drawing/2014/main" id="{88082B0B-8FDF-4958-98A8-D1107DEE730D}"/>
              </a:ext>
            </a:extLst>
          </p:cNvPr>
          <p:cNvSpPr>
            <a:spLocks noGrp="1"/>
          </p:cNvSpPr>
          <p:nvPr>
            <p:ph type="ctrTitle" idx="4294967295" hasCustomPrompt="1"/>
          </p:nvPr>
        </p:nvSpPr>
        <p:spPr>
          <a:xfrm>
            <a:off x="694481" y="3043238"/>
            <a:ext cx="6763593" cy="3200500"/>
          </a:xfrm>
        </p:spPr>
        <p:txBody>
          <a:bodyPr>
            <a:noAutofit/>
          </a:bodyPr>
          <a:lstStyle/>
          <a:p>
            <a:pPr algn="l"/>
            <a:r>
              <a:rPr lang="sk-SK" sz="6000" dirty="0">
                <a:solidFill>
                  <a:schemeClr val="bg1"/>
                </a:solidFill>
                <a:latin typeface="Century Gothic" charset="0"/>
                <a:ea typeface="Century Gothic" charset="0"/>
                <a:cs typeface="Century Gothic" charset="0"/>
              </a:rPr>
              <a:t>Ďakujem </a:t>
            </a:r>
            <a:br>
              <a:rPr lang="en-US" sz="6000" dirty="0">
                <a:solidFill>
                  <a:schemeClr val="bg1"/>
                </a:solidFill>
                <a:latin typeface="Century Gothic" charset="0"/>
                <a:ea typeface="Century Gothic" charset="0"/>
                <a:cs typeface="Century Gothic" charset="0"/>
              </a:rPr>
            </a:br>
            <a:r>
              <a:rPr lang="sk-SK" sz="6000" dirty="0">
                <a:solidFill>
                  <a:schemeClr val="bg1"/>
                </a:solidFill>
                <a:latin typeface="Century Gothic" charset="0"/>
                <a:ea typeface="Century Gothic" charset="0"/>
                <a:cs typeface="Century Gothic" charset="0"/>
              </a:rPr>
              <a:t>za pozornosť</a:t>
            </a:r>
            <a:endParaRPr lang="en-US" sz="6000" dirty="0">
              <a:solidFill>
                <a:schemeClr val="bg1"/>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C767B257-189C-4979-B1B2-4BE2A9DCFC11}"/>
              </a:ext>
            </a:extLst>
          </p:cNvPr>
          <p:cNvPicPr>
            <a:picLocks noChangeAspect="1"/>
          </p:cNvPicPr>
          <p:nvPr userDrawn="1"/>
        </p:nvPicPr>
        <p:blipFill>
          <a:blip r:embed="rId2"/>
          <a:stretch>
            <a:fillRect/>
          </a:stretch>
        </p:blipFill>
        <p:spPr>
          <a:xfrm>
            <a:off x="525836" y="373884"/>
            <a:ext cx="2112585" cy="2112585"/>
          </a:xfrm>
          <a:prstGeom prst="rect">
            <a:avLst/>
          </a:prstGeom>
        </p:spPr>
      </p:pic>
      <p:sp>
        <p:nvSpPr>
          <p:cNvPr id="13" name="Rectangle 12">
            <a:extLst>
              <a:ext uri="{FF2B5EF4-FFF2-40B4-BE49-F238E27FC236}">
                <a16:creationId xmlns:a16="http://schemas.microsoft.com/office/drawing/2014/main" id="{05CAC8A4-B3A3-4FF5-88DD-EAE3774753F9}"/>
              </a:ext>
            </a:extLst>
          </p:cNvPr>
          <p:cNvSpPr/>
          <p:nvPr userDrawn="1"/>
        </p:nvSpPr>
        <p:spPr>
          <a:xfrm>
            <a:off x="8472488" y="0"/>
            <a:ext cx="3719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A517A0-0152-41D2-82C0-4D2E8FFAF1BC}"/>
              </a:ext>
            </a:extLst>
          </p:cNvPr>
          <p:cNvSpPr/>
          <p:nvPr userDrawn="1"/>
        </p:nvSpPr>
        <p:spPr>
          <a:xfrm>
            <a:off x="8472488" y="0"/>
            <a:ext cx="3719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a:extLst>
              <a:ext uri="{FF2B5EF4-FFF2-40B4-BE49-F238E27FC236}">
                <a16:creationId xmlns:a16="http://schemas.microsoft.com/office/drawing/2014/main" id="{18B762E2-B6D6-4A40-8EF5-72A779AEC677}"/>
              </a:ext>
            </a:extLst>
          </p:cNvPr>
          <p:cNvSpPr>
            <a:spLocks noGrp="1"/>
          </p:cNvSpPr>
          <p:nvPr>
            <p:ph type="subTitle" idx="4294967295"/>
          </p:nvPr>
        </p:nvSpPr>
        <p:spPr>
          <a:xfrm>
            <a:off x="8805861" y="2578944"/>
            <a:ext cx="3052766" cy="1285875"/>
          </a:xfrm>
        </p:spPr>
        <p:txBody>
          <a:bodyPr>
            <a:normAutofit/>
          </a:bodyPr>
          <a:lstStyle/>
          <a:p>
            <a:pPr marL="0" indent="0" algn="l">
              <a:buNone/>
            </a:pPr>
            <a:r>
              <a:rPr lang="en-US" sz="1400" b="1" dirty="0"/>
              <a:t>KONTAKT</a:t>
            </a:r>
            <a:endParaRPr lang="en-US" sz="1400" dirty="0"/>
          </a:p>
          <a:p>
            <a:pPr marL="0" indent="0" algn="l">
              <a:buNone/>
            </a:pPr>
            <a:r>
              <a:rPr lang="en-US" sz="1400" dirty="0"/>
              <a:t>+421 2 6729 1221</a:t>
            </a:r>
          </a:p>
          <a:p>
            <a:pPr marL="0" indent="0" algn="l">
              <a:buNone/>
            </a:pPr>
            <a:r>
              <a:rPr lang="en-US" sz="1400" dirty="0" err="1"/>
              <a:t>Info.nhf@euba.sk</a:t>
            </a:r>
            <a:endParaRPr lang="en-US" sz="1400" dirty="0"/>
          </a:p>
          <a:p>
            <a:pPr marL="0" indent="0" algn="l">
              <a:buNone/>
            </a:pPr>
            <a:r>
              <a:rPr lang="en-US" sz="1400" dirty="0" err="1"/>
              <a:t>www.nhf.euba.sk</a:t>
            </a:r>
            <a:r>
              <a:rPr lang="en-US" sz="1400" dirty="0"/>
              <a:t> </a:t>
            </a:r>
            <a:endParaRPr lang="en-US" sz="1400" dirty="0">
              <a:effectLst/>
            </a:endParaRPr>
          </a:p>
        </p:txBody>
      </p:sp>
      <p:sp>
        <p:nvSpPr>
          <p:cNvPr id="23" name="Subtitle 2">
            <a:extLst>
              <a:ext uri="{FF2B5EF4-FFF2-40B4-BE49-F238E27FC236}">
                <a16:creationId xmlns:a16="http://schemas.microsoft.com/office/drawing/2014/main" id="{1835B6A0-FE63-4A71-A10F-D11A987E3842}"/>
              </a:ext>
            </a:extLst>
          </p:cNvPr>
          <p:cNvSpPr txBox="1">
            <a:spLocks/>
          </p:cNvSpPr>
          <p:nvPr userDrawn="1"/>
        </p:nvSpPr>
        <p:spPr>
          <a:xfrm>
            <a:off x="8805862" y="4279155"/>
            <a:ext cx="3052764" cy="1964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400" b="1" dirty="0" err="1"/>
              <a:t>Národohospodárska</a:t>
            </a:r>
            <a:r>
              <a:rPr lang="en-US" sz="1400" b="1" dirty="0"/>
              <a:t> </a:t>
            </a:r>
            <a:r>
              <a:rPr lang="en-US" sz="1400" b="1" dirty="0" err="1"/>
              <a:t>fakulta</a:t>
            </a:r>
            <a:r>
              <a:rPr lang="en-US" sz="1400" b="1" dirty="0"/>
              <a:t>,</a:t>
            </a:r>
          </a:p>
          <a:p>
            <a:pPr algn="l"/>
            <a:r>
              <a:rPr lang="en-US" sz="1400" b="1" dirty="0" err="1"/>
              <a:t>Ekonomická</a:t>
            </a:r>
            <a:r>
              <a:rPr lang="en-US" sz="1400" b="1" dirty="0"/>
              <a:t> </a:t>
            </a:r>
            <a:r>
              <a:rPr lang="en-US" sz="1400" b="1" dirty="0" err="1"/>
              <a:t>univerzita</a:t>
            </a:r>
            <a:r>
              <a:rPr lang="en-US" sz="1400" b="1" dirty="0"/>
              <a:t> </a:t>
            </a:r>
          </a:p>
          <a:p>
            <a:pPr algn="l"/>
            <a:r>
              <a:rPr lang="en-US" sz="1400" b="1" dirty="0"/>
              <a:t>v </a:t>
            </a:r>
            <a:r>
              <a:rPr lang="en-US" sz="1400" b="1" dirty="0" err="1"/>
              <a:t>Bratislave</a:t>
            </a:r>
            <a:endParaRPr lang="en-US" sz="1400" b="1" dirty="0"/>
          </a:p>
          <a:p>
            <a:pPr algn="l"/>
            <a:r>
              <a:rPr lang="en-US" sz="1400" dirty="0" err="1"/>
              <a:t>Dolnozemská</a:t>
            </a:r>
            <a:r>
              <a:rPr lang="en-US" sz="1400" dirty="0"/>
              <a:t> </a:t>
            </a:r>
            <a:r>
              <a:rPr lang="en-US" sz="1400" dirty="0" err="1"/>
              <a:t>cesta</a:t>
            </a:r>
            <a:r>
              <a:rPr lang="en-US" sz="1400" dirty="0"/>
              <a:t> 1 </a:t>
            </a:r>
          </a:p>
          <a:p>
            <a:pPr algn="l"/>
            <a:r>
              <a:rPr lang="en-US" sz="1400" dirty="0"/>
              <a:t>852 35 Bratislava </a:t>
            </a:r>
          </a:p>
          <a:p>
            <a:pPr algn="l"/>
            <a:r>
              <a:rPr lang="en-US" sz="1400" dirty="0" err="1"/>
              <a:t>Slovenská</a:t>
            </a:r>
            <a:r>
              <a:rPr lang="en-US" sz="1400" dirty="0"/>
              <a:t> </a:t>
            </a:r>
            <a:r>
              <a:rPr lang="en-US" sz="1400" dirty="0" err="1"/>
              <a:t>republika</a:t>
            </a:r>
            <a:r>
              <a:rPr lang="en-US" sz="1400" dirty="0"/>
              <a:t> </a:t>
            </a:r>
            <a:endParaRPr lang="en-US" sz="1400" dirty="0">
              <a:effectLst/>
            </a:endParaRPr>
          </a:p>
        </p:txBody>
      </p:sp>
      <p:sp>
        <p:nvSpPr>
          <p:cNvPr id="24" name="Subtitle 2">
            <a:extLst>
              <a:ext uri="{FF2B5EF4-FFF2-40B4-BE49-F238E27FC236}">
                <a16:creationId xmlns:a16="http://schemas.microsoft.com/office/drawing/2014/main" id="{D51C5A2F-87DA-42CC-8DAD-ED67977D7BB3}"/>
              </a:ext>
            </a:extLst>
          </p:cNvPr>
          <p:cNvSpPr txBox="1">
            <a:spLocks/>
          </p:cNvSpPr>
          <p:nvPr userDrawn="1"/>
        </p:nvSpPr>
        <p:spPr>
          <a:xfrm>
            <a:off x="9225522" y="675678"/>
            <a:ext cx="2375432" cy="352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a:t>
            </a:r>
            <a:r>
              <a:rPr lang="en-US" sz="2000" dirty="0" err="1"/>
              <a:t>nhfeuba</a:t>
            </a:r>
            <a:endParaRPr lang="en-US" sz="2000" dirty="0"/>
          </a:p>
        </p:txBody>
      </p:sp>
      <p:sp>
        <p:nvSpPr>
          <p:cNvPr id="25" name="Subtitle 2">
            <a:extLst>
              <a:ext uri="{FF2B5EF4-FFF2-40B4-BE49-F238E27FC236}">
                <a16:creationId xmlns:a16="http://schemas.microsoft.com/office/drawing/2014/main" id="{0D2F31EB-8171-4F44-876B-EE54CF239FE6}"/>
              </a:ext>
            </a:extLst>
          </p:cNvPr>
          <p:cNvSpPr txBox="1">
            <a:spLocks/>
          </p:cNvSpPr>
          <p:nvPr userDrawn="1"/>
        </p:nvSpPr>
        <p:spPr>
          <a:xfrm>
            <a:off x="9225522" y="1476835"/>
            <a:ext cx="2375432" cy="352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t>@</a:t>
            </a:r>
            <a:r>
              <a:rPr lang="en-US" sz="2000" dirty="0" err="1"/>
              <a:t>nhf_euba</a:t>
            </a:r>
            <a:endParaRPr lang="en-US" sz="2000" dirty="0"/>
          </a:p>
        </p:txBody>
      </p:sp>
      <p:pic>
        <p:nvPicPr>
          <p:cNvPr id="26" name="Picture 25">
            <a:extLst>
              <a:ext uri="{FF2B5EF4-FFF2-40B4-BE49-F238E27FC236}">
                <a16:creationId xmlns:a16="http://schemas.microsoft.com/office/drawing/2014/main" id="{CA7BF98A-6B72-4E0B-A0A3-448E406579E4}"/>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8883727" y="649230"/>
            <a:ext cx="399391" cy="402336"/>
          </a:xfrm>
          <a:prstGeom prst="rect">
            <a:avLst/>
          </a:prstGeom>
        </p:spPr>
      </p:pic>
      <p:pic>
        <p:nvPicPr>
          <p:cNvPr id="27" name="Picture 26">
            <a:extLst>
              <a:ext uri="{FF2B5EF4-FFF2-40B4-BE49-F238E27FC236}">
                <a16:creationId xmlns:a16="http://schemas.microsoft.com/office/drawing/2014/main" id="{0F0F2529-83EB-4F7B-B66C-CBAFE5A76C98}"/>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8883728" y="1430177"/>
            <a:ext cx="399391" cy="399612"/>
          </a:xfrm>
          <a:prstGeom prst="rect">
            <a:avLst/>
          </a:prstGeom>
        </p:spPr>
      </p:pic>
    </p:spTree>
    <p:extLst>
      <p:ext uri="{BB962C8B-B14F-4D97-AF65-F5344CB8AC3E}">
        <p14:creationId xmlns:p14="http://schemas.microsoft.com/office/powerpoint/2010/main" val="12523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451F6-9C07-9749-9177-F0AE6F5EB56A}"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BD27BB-4BAB-B14F-803E-75078758A804}" type="slidenum">
              <a:rPr lang="en-US" smtClean="0"/>
              <a:t>‹#›</a:t>
            </a:fld>
            <a:endParaRPr lang="en-US"/>
          </a:p>
        </p:txBody>
      </p:sp>
      <p:pic>
        <p:nvPicPr>
          <p:cNvPr id="8" name="Obrázok 7">
            <a:extLst>
              <a:ext uri="{FF2B5EF4-FFF2-40B4-BE49-F238E27FC236}">
                <a16:creationId xmlns:a16="http://schemas.microsoft.com/office/drawing/2014/main" id="{1DFC6C90-1276-47F6-BEBF-AFB8F5AFF9A3}"/>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64C1E63C-00C5-4FCD-B793-9AF1FE93D942}"/>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0" name="Obrázok 9">
            <a:extLst>
              <a:ext uri="{FF2B5EF4-FFF2-40B4-BE49-F238E27FC236}">
                <a16:creationId xmlns:a16="http://schemas.microsoft.com/office/drawing/2014/main" id="{824004F5-9AC3-4C96-B0C7-CC1053B600F2}"/>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341902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451F6-9C07-9749-9177-F0AE6F5EB56A}"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BD27BB-4BAB-B14F-803E-75078758A804}" type="slidenum">
              <a:rPr lang="en-US" smtClean="0"/>
              <a:t>‹#›</a:t>
            </a:fld>
            <a:endParaRPr lang="en-US"/>
          </a:p>
        </p:txBody>
      </p:sp>
      <p:pic>
        <p:nvPicPr>
          <p:cNvPr id="8" name="Obrázok 7">
            <a:extLst>
              <a:ext uri="{FF2B5EF4-FFF2-40B4-BE49-F238E27FC236}">
                <a16:creationId xmlns:a16="http://schemas.microsoft.com/office/drawing/2014/main" id="{36A4F6F5-0E9E-45D0-86CE-1D894ACA998C}"/>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9" name="Obrázok 8">
            <a:extLst>
              <a:ext uri="{FF2B5EF4-FFF2-40B4-BE49-F238E27FC236}">
                <a16:creationId xmlns:a16="http://schemas.microsoft.com/office/drawing/2014/main" id="{6F0D602F-1636-4AB6-9319-7ECB3D478D9A}"/>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10" name="Obrázok 9">
            <a:extLst>
              <a:ext uri="{FF2B5EF4-FFF2-40B4-BE49-F238E27FC236}">
                <a16:creationId xmlns:a16="http://schemas.microsoft.com/office/drawing/2014/main" id="{2FD54966-A056-499C-BACF-7A64E4713F79}"/>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285145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451F6-9C07-9749-9177-F0AE6F5EB56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BD27BB-4BAB-B14F-803E-75078758A804}" type="slidenum">
              <a:rPr lang="en-US" smtClean="0"/>
              <a:t>‹#›</a:t>
            </a:fld>
            <a:endParaRPr lang="en-US"/>
          </a:p>
        </p:txBody>
      </p:sp>
      <p:pic>
        <p:nvPicPr>
          <p:cNvPr id="7" name="Obrázok 6">
            <a:extLst>
              <a:ext uri="{FF2B5EF4-FFF2-40B4-BE49-F238E27FC236}">
                <a16:creationId xmlns:a16="http://schemas.microsoft.com/office/drawing/2014/main" id="{17170CA0-9938-44AC-8F71-4372D757CC6C}"/>
              </a:ext>
            </a:extLst>
          </p:cNvPr>
          <p:cNvPicPr>
            <a:picLocks noChangeAspect="1"/>
          </p:cNvPicPr>
          <p:nvPr userDrawn="1"/>
        </p:nvPicPr>
        <p:blipFill>
          <a:blip r:embed="rId2"/>
          <a:stretch>
            <a:fillRect/>
          </a:stretch>
        </p:blipFill>
        <p:spPr>
          <a:xfrm>
            <a:off x="5650269" y="6317176"/>
            <a:ext cx="891461" cy="501650"/>
          </a:xfrm>
          <a:prstGeom prst="rect">
            <a:avLst/>
          </a:prstGeom>
        </p:spPr>
      </p:pic>
      <p:pic>
        <p:nvPicPr>
          <p:cNvPr id="8" name="Obrázok 7">
            <a:extLst>
              <a:ext uri="{FF2B5EF4-FFF2-40B4-BE49-F238E27FC236}">
                <a16:creationId xmlns:a16="http://schemas.microsoft.com/office/drawing/2014/main" id="{8B9959AC-9736-4A35-B6F2-FF301859F300}"/>
              </a:ext>
            </a:extLst>
          </p:cNvPr>
          <p:cNvPicPr>
            <a:picLocks noChangeAspect="1"/>
          </p:cNvPicPr>
          <p:nvPr userDrawn="1"/>
        </p:nvPicPr>
        <p:blipFill>
          <a:blip r:embed="rId3"/>
          <a:stretch>
            <a:fillRect/>
          </a:stretch>
        </p:blipFill>
        <p:spPr>
          <a:xfrm>
            <a:off x="1753697" y="6317176"/>
            <a:ext cx="1827703" cy="430508"/>
          </a:xfrm>
          <a:prstGeom prst="rect">
            <a:avLst/>
          </a:prstGeom>
        </p:spPr>
      </p:pic>
      <p:pic>
        <p:nvPicPr>
          <p:cNvPr id="9" name="Obrázok 8">
            <a:extLst>
              <a:ext uri="{FF2B5EF4-FFF2-40B4-BE49-F238E27FC236}">
                <a16:creationId xmlns:a16="http://schemas.microsoft.com/office/drawing/2014/main" id="{DA6F69F4-37F5-4211-A492-39CFDBC6E917}"/>
              </a:ext>
            </a:extLst>
          </p:cNvPr>
          <p:cNvPicPr>
            <a:picLocks noChangeAspect="1"/>
          </p:cNvPicPr>
          <p:nvPr userDrawn="1"/>
        </p:nvPicPr>
        <p:blipFill>
          <a:blip r:embed="rId4"/>
          <a:stretch>
            <a:fillRect/>
          </a:stretch>
        </p:blipFill>
        <p:spPr>
          <a:xfrm>
            <a:off x="8610599" y="6351510"/>
            <a:ext cx="1632017" cy="360062"/>
          </a:xfrm>
          <a:prstGeom prst="rect">
            <a:avLst/>
          </a:prstGeom>
        </p:spPr>
      </p:pic>
    </p:spTree>
    <p:extLst>
      <p:ext uri="{BB962C8B-B14F-4D97-AF65-F5344CB8AC3E}">
        <p14:creationId xmlns:p14="http://schemas.microsoft.com/office/powerpoint/2010/main" val="315910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451F6-9C07-9749-9177-F0AE6F5EB56A}"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D27BB-4BAB-B14F-803E-75078758A804}" type="slidenum">
              <a:rPr lang="en-US" smtClean="0"/>
              <a:t>‹#›</a:t>
            </a:fld>
            <a:endParaRPr lang="en-US"/>
          </a:p>
        </p:txBody>
      </p:sp>
    </p:spTree>
    <p:extLst>
      <p:ext uri="{BB962C8B-B14F-4D97-AF65-F5344CB8AC3E}">
        <p14:creationId xmlns:p14="http://schemas.microsoft.com/office/powerpoint/2010/main" val="2541024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ppleSystemUIFont" charset="-12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ppleSystemUIFont" charset="-12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com"/><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com"/><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com"/><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com"/><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com"/><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ľka 2"/>
          <p:cNvGraphicFramePr>
            <a:graphicFrameLocks noGrp="1"/>
          </p:cNvGraphicFramePr>
          <p:nvPr>
            <p:extLst>
              <p:ext uri="{D42A27DB-BD31-4B8C-83A1-F6EECF244321}">
                <p14:modId xmlns:p14="http://schemas.microsoft.com/office/powerpoint/2010/main" val="4208344784"/>
              </p:ext>
            </p:extLst>
          </p:nvPr>
        </p:nvGraphicFramePr>
        <p:xfrm>
          <a:off x="2610196" y="1918252"/>
          <a:ext cx="7179847" cy="3314962"/>
        </p:xfrm>
        <a:graphic>
          <a:graphicData uri="http://schemas.openxmlformats.org/drawingml/2006/table">
            <a:tbl>
              <a:tblPr>
                <a:tableStyleId>{5C22544A-7EE6-4342-B048-85BDC9FD1C3A}</a:tableStyleId>
              </a:tblPr>
              <a:tblGrid>
                <a:gridCol w="7179847">
                  <a:extLst>
                    <a:ext uri="{9D8B030D-6E8A-4147-A177-3AD203B41FA5}">
                      <a16:colId xmlns:a16="http://schemas.microsoft.com/office/drawing/2014/main" val="588936919"/>
                    </a:ext>
                  </a:extLst>
                </a:gridCol>
              </a:tblGrid>
              <a:tr h="1629037">
                <a:tc>
                  <a:txBody>
                    <a:bodyPr/>
                    <a:lstStyle/>
                    <a:p>
                      <a:pPr algn="ctr" fontAlgn="b"/>
                      <a:r>
                        <a:rPr lang="sk-SK" sz="1800" u="none" strike="noStrike" dirty="0" err="1">
                          <a:effectLst/>
                        </a:rPr>
                        <a:t>Podaktivita</a:t>
                      </a:r>
                      <a:r>
                        <a:rPr lang="sk-SK" sz="1800" u="none" strike="noStrike" dirty="0">
                          <a:effectLst/>
                        </a:rPr>
                        <a:t> 1 : Implementovanie metodiky v oblasti podpory rozvíjania zručností žiakov v kontexte osobnej, sociálnej a občianskej kompetencie</a:t>
                      </a:r>
                      <a:endParaRPr lang="sk-SK" sz="1800" b="1" i="0" u="none" strike="noStrike" dirty="0">
                        <a:solidFill>
                          <a:srgbClr val="3054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1702872"/>
                  </a:ext>
                </a:extLst>
              </a:tr>
              <a:tr h="900020">
                <a:tc>
                  <a:txBody>
                    <a:bodyPr/>
                    <a:lstStyle/>
                    <a:p>
                      <a:pPr algn="ctr" fontAlgn="b"/>
                      <a:endParaRPr lang="sk-SK" sz="1400" u="none" strike="noStrike" dirty="0">
                        <a:effectLst/>
                      </a:endParaRPr>
                    </a:p>
                    <a:p>
                      <a:pPr algn="ctr" fontAlgn="b"/>
                      <a:endParaRPr lang="sk-SK" sz="1400" u="none" strike="noStrike" dirty="0">
                        <a:effectLst/>
                      </a:endParaRPr>
                    </a:p>
                    <a:p>
                      <a:pPr algn="ctr" fontAlgn="b"/>
                      <a:r>
                        <a:rPr lang="sk-SK" sz="1400" u="none" strike="noStrike" dirty="0">
                          <a:effectLst/>
                        </a:rPr>
                        <a:t>HA1e) </a:t>
                      </a:r>
                      <a:r>
                        <a:rPr lang="sk-SK" sz="1400" u="none" strike="noStrike" dirty="0" err="1">
                          <a:effectLst/>
                        </a:rPr>
                        <a:t>power-pointová</a:t>
                      </a:r>
                      <a:r>
                        <a:rPr lang="sk-SK" sz="1400" u="none" strike="noStrike" dirty="0">
                          <a:effectLst/>
                        </a:rPr>
                        <a:t> prezentácia zameraná na oblasť rozvoja osobných kompetencií</a:t>
                      </a:r>
                    </a:p>
                    <a:p>
                      <a:pPr algn="ctr" fontAlgn="b"/>
                      <a:endParaRPr lang="sk-SK" sz="1800" b="1" i="0" u="none" strike="noStrike" dirty="0">
                        <a:solidFill>
                          <a:srgbClr val="305496"/>
                        </a:solidFill>
                        <a:effectLst/>
                        <a:latin typeface="Calibri" panose="020F0502020204030204" pitchFamily="34" charset="0"/>
                      </a:endParaRPr>
                    </a:p>
                    <a:p>
                      <a:pPr marL="0" indent="0" algn="ctr">
                        <a:buNone/>
                      </a:pPr>
                      <a:r>
                        <a:rPr lang="sk-SK" sz="1800" b="1" dirty="0"/>
                        <a:t>Podnikateľské riziká a spoločenská zodpovednosť</a:t>
                      </a:r>
                    </a:p>
                    <a:p>
                      <a:pPr algn="ctr" fontAlgn="b"/>
                      <a:endParaRPr lang="sk-SK" sz="1800" b="1" i="0" u="none" strike="noStrike" dirty="0">
                        <a:solidFill>
                          <a:srgbClr val="305496"/>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8930595"/>
                  </a:ext>
                </a:extLst>
              </a:tr>
            </a:tbl>
          </a:graphicData>
        </a:graphic>
      </p:graphicFrame>
    </p:spTree>
    <p:extLst>
      <p:ext uri="{BB962C8B-B14F-4D97-AF65-F5344CB8AC3E}">
        <p14:creationId xmlns:p14="http://schemas.microsoft.com/office/powerpoint/2010/main" val="29449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400" y="1904889"/>
            <a:ext cx="3183168" cy="1663462"/>
          </a:xfrm>
          <a:prstGeom prst="rect">
            <a:avLst/>
          </a:prstGeom>
        </p:spPr>
      </p:pic>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Zisk a mzda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2139949"/>
            <a:ext cx="8322491" cy="3702051"/>
          </a:xfrm>
        </p:spPr>
        <p:txBody>
          <a:bodyPr>
            <a:normAutofit lnSpcReduction="10000"/>
          </a:bodyPr>
          <a:lstStyle/>
          <a:p>
            <a:r>
              <a:rPr lang="sk-SK" dirty="0"/>
              <a:t>Aký zisk chcem dosiahnuť ak podnikám? </a:t>
            </a:r>
          </a:p>
          <a:p>
            <a:r>
              <a:rPr lang="sk-SK" dirty="0"/>
              <a:t>Účtovný (podnikateľský) </a:t>
            </a:r>
            <a:r>
              <a:rPr lang="sk-SK" dirty="0" err="1"/>
              <a:t>vs</a:t>
            </a:r>
            <a:r>
              <a:rPr lang="sk-SK" dirty="0"/>
              <a:t>. ekonomický zisk (alebo prečo je nulový ekonomický zisk znakom efektívneho fungovania firiem  </a:t>
            </a:r>
          </a:p>
          <a:p>
            <a:endParaRPr lang="sk-SK" dirty="0"/>
          </a:p>
          <a:p>
            <a:pPr marL="0" indent="0">
              <a:buNone/>
            </a:pPr>
            <a:endParaRPr lang="sk-SK" dirty="0"/>
          </a:p>
          <a:p>
            <a:r>
              <a:rPr lang="sk-SK" dirty="0"/>
              <a:t>Aký príjem chcem mať ako zamestnanec? </a:t>
            </a:r>
          </a:p>
          <a:p>
            <a:r>
              <a:rPr lang="sk-SK" dirty="0"/>
              <a:t>Veľkosť mzdy = boj na trhu práce</a:t>
            </a:r>
          </a:p>
          <a:p>
            <a:endParaRPr lang="sk-SK" dirty="0"/>
          </a:p>
        </p:txBody>
      </p:sp>
      <p:sp>
        <p:nvSpPr>
          <p:cNvPr id="6" name="BlokTextu 5"/>
          <p:cNvSpPr txBox="1"/>
          <p:nvPr/>
        </p:nvSpPr>
        <p:spPr>
          <a:xfrm>
            <a:off x="9374568" y="3544727"/>
            <a:ext cx="2089000" cy="276999"/>
          </a:xfrm>
          <a:prstGeom prst="rect">
            <a:avLst/>
          </a:prstGeom>
          <a:noFill/>
        </p:spPr>
        <p:txBody>
          <a:bodyPr wrap="square" rtlCol="0">
            <a:spAutoFit/>
          </a:bodyPr>
          <a:lstStyle/>
          <a:p>
            <a:r>
              <a:rPr lang="sk-SK" sz="1200" dirty="0"/>
              <a:t>Zdroj: consulterce.com</a:t>
            </a:r>
          </a:p>
        </p:txBody>
      </p:sp>
      <p:pic>
        <p:nvPicPr>
          <p:cNvPr id="7" name="Obrázok 6"/>
          <p:cNvPicPr>
            <a:picLocks noChangeAspect="1"/>
          </p:cNvPicPr>
          <p:nvPr/>
        </p:nvPicPr>
        <p:blipFill rotWithShape="1">
          <a:blip r:embed="rId4">
            <a:extLst>
              <a:ext uri="{28A0092B-C50C-407E-A947-70E740481C1C}">
                <a14:useLocalDpi xmlns:a14="http://schemas.microsoft.com/office/drawing/2010/main" val="0"/>
              </a:ext>
            </a:extLst>
          </a:blip>
          <a:srcRect t="40102"/>
          <a:stretch/>
        </p:blipFill>
        <p:spPr>
          <a:xfrm>
            <a:off x="9017000" y="4713231"/>
            <a:ext cx="2827568" cy="953295"/>
          </a:xfrm>
          <a:prstGeom prst="rect">
            <a:avLst/>
          </a:prstGeom>
        </p:spPr>
      </p:pic>
      <p:sp>
        <p:nvSpPr>
          <p:cNvPr id="8" name="BlokTextu 7"/>
          <p:cNvSpPr txBox="1"/>
          <p:nvPr/>
        </p:nvSpPr>
        <p:spPr>
          <a:xfrm>
            <a:off x="9449784" y="5696712"/>
            <a:ext cx="2089000" cy="276999"/>
          </a:xfrm>
          <a:prstGeom prst="rect">
            <a:avLst/>
          </a:prstGeom>
          <a:noFill/>
        </p:spPr>
        <p:txBody>
          <a:bodyPr wrap="square" rtlCol="0">
            <a:spAutoFit/>
          </a:bodyPr>
          <a:lstStyle/>
          <a:p>
            <a:r>
              <a:rPr lang="sk-SK" sz="1200" dirty="0"/>
              <a:t>Zdroj: givingcompass.org</a:t>
            </a:r>
          </a:p>
        </p:txBody>
      </p:sp>
    </p:spTree>
    <p:extLst>
      <p:ext uri="{BB962C8B-B14F-4D97-AF65-F5344CB8AC3E}">
        <p14:creationId xmlns:p14="http://schemas.microsoft.com/office/powerpoint/2010/main" val="198191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A6222A3-D3B8-491A-A046-7B9AD6282061}"/>
              </a:ext>
            </a:extLst>
          </p:cNvPr>
          <p:cNvPicPr>
            <a:picLocks noChangeAspect="1"/>
          </p:cNvPicPr>
          <p:nvPr/>
        </p:nvPicPr>
        <p:blipFill>
          <a:blip r:embed="rId2"/>
          <a:stretch>
            <a:fillRect/>
          </a:stretch>
        </p:blipFill>
        <p:spPr>
          <a:xfrm>
            <a:off x="461504" y="1863789"/>
            <a:ext cx="2663656" cy="3350511"/>
          </a:xfrm>
          <a:prstGeom prst="rect">
            <a:avLst/>
          </a:prstGeom>
        </p:spPr>
      </p:pic>
      <p:pic>
        <p:nvPicPr>
          <p:cNvPr id="7" name="Obrázok 6">
            <a:extLst>
              <a:ext uri="{FF2B5EF4-FFF2-40B4-BE49-F238E27FC236}">
                <a16:creationId xmlns:a16="http://schemas.microsoft.com/office/drawing/2014/main" id="{E8CAB195-F70D-46F0-BE33-4EE77690596B}"/>
              </a:ext>
            </a:extLst>
          </p:cNvPr>
          <p:cNvPicPr>
            <a:picLocks noChangeAspect="1"/>
          </p:cNvPicPr>
          <p:nvPr/>
        </p:nvPicPr>
        <p:blipFill>
          <a:blip r:embed="rId3"/>
          <a:stretch>
            <a:fillRect/>
          </a:stretch>
        </p:blipFill>
        <p:spPr>
          <a:xfrm>
            <a:off x="3201189" y="3048903"/>
            <a:ext cx="1808106" cy="2165397"/>
          </a:xfrm>
          <a:prstGeom prst="rect">
            <a:avLst/>
          </a:prstGeom>
        </p:spPr>
      </p:pic>
      <p:pic>
        <p:nvPicPr>
          <p:cNvPr id="8" name="Obrázok 7">
            <a:extLst>
              <a:ext uri="{FF2B5EF4-FFF2-40B4-BE49-F238E27FC236}">
                <a16:creationId xmlns:a16="http://schemas.microsoft.com/office/drawing/2014/main" id="{AD285E76-1624-4560-BA88-303F2A5C3EB8}"/>
              </a:ext>
            </a:extLst>
          </p:cNvPr>
          <p:cNvPicPr>
            <a:picLocks noChangeAspect="1"/>
          </p:cNvPicPr>
          <p:nvPr/>
        </p:nvPicPr>
        <p:blipFill rotWithShape="1">
          <a:blip r:embed="rId4"/>
          <a:srcRect t="1815" b="-1996"/>
          <a:stretch/>
        </p:blipFill>
        <p:spPr>
          <a:xfrm>
            <a:off x="7814783" y="3350802"/>
            <a:ext cx="1286654" cy="2232000"/>
          </a:xfrm>
          <a:prstGeom prst="rect">
            <a:avLst/>
          </a:prstGeom>
        </p:spPr>
      </p:pic>
      <p:pic>
        <p:nvPicPr>
          <p:cNvPr id="9" name="Obrázok 8">
            <a:extLst>
              <a:ext uri="{FF2B5EF4-FFF2-40B4-BE49-F238E27FC236}">
                <a16:creationId xmlns:a16="http://schemas.microsoft.com/office/drawing/2014/main" id="{7E789CC9-E9A7-4EFB-8A56-F9583D2769D5}"/>
              </a:ext>
            </a:extLst>
          </p:cNvPr>
          <p:cNvPicPr>
            <a:picLocks noChangeAspect="1"/>
          </p:cNvPicPr>
          <p:nvPr/>
        </p:nvPicPr>
        <p:blipFill rotWithShape="1">
          <a:blip r:embed="rId5"/>
          <a:srcRect t="1446" b="-1446"/>
          <a:stretch/>
        </p:blipFill>
        <p:spPr>
          <a:xfrm>
            <a:off x="9556627" y="3458802"/>
            <a:ext cx="1386913" cy="2227974"/>
          </a:xfrm>
          <a:prstGeom prst="rect">
            <a:avLst/>
          </a:prstGeom>
        </p:spPr>
      </p:pic>
      <p:pic>
        <p:nvPicPr>
          <p:cNvPr id="3" name="Obrázok 2">
            <a:extLst>
              <a:ext uri="{FF2B5EF4-FFF2-40B4-BE49-F238E27FC236}">
                <a16:creationId xmlns:a16="http://schemas.microsoft.com/office/drawing/2014/main" id="{4ABFF521-79E5-462F-9F99-6CEFCFE61C4E}"/>
              </a:ext>
            </a:extLst>
          </p:cNvPr>
          <p:cNvPicPr>
            <a:picLocks noChangeAspect="1"/>
          </p:cNvPicPr>
          <p:nvPr/>
        </p:nvPicPr>
        <p:blipFill>
          <a:blip r:embed="rId6"/>
          <a:stretch>
            <a:fillRect/>
          </a:stretch>
        </p:blipFill>
        <p:spPr>
          <a:xfrm>
            <a:off x="5076654" y="1721576"/>
            <a:ext cx="2278085" cy="3587537"/>
          </a:xfrm>
          <a:prstGeom prst="rect">
            <a:avLst/>
          </a:prstGeom>
        </p:spPr>
      </p:pic>
      <p:sp>
        <p:nvSpPr>
          <p:cNvPr id="13" name="Zástupný objekt pre obsah 4">
            <a:extLst>
              <a:ext uri="{FF2B5EF4-FFF2-40B4-BE49-F238E27FC236}">
                <a16:creationId xmlns:a16="http://schemas.microsoft.com/office/drawing/2014/main" id="{8D3CFBB4-3796-4171-92BB-844A9E84C733}"/>
              </a:ext>
            </a:extLst>
          </p:cNvPr>
          <p:cNvSpPr>
            <a:spLocks noGrp="1"/>
          </p:cNvSpPr>
          <p:nvPr>
            <p:ph idx="1"/>
          </p:nvPr>
        </p:nvSpPr>
        <p:spPr>
          <a:xfrm>
            <a:off x="8650224" y="5686776"/>
            <a:ext cx="1578024" cy="256824"/>
          </a:xfrm>
        </p:spPr>
        <p:txBody>
          <a:bodyPr>
            <a:normAutofit/>
          </a:bodyPr>
          <a:lstStyle/>
          <a:p>
            <a:pPr marL="0" indent="0" algn="r">
              <a:buNone/>
            </a:pPr>
            <a:r>
              <a:rPr lang="sk-SK" sz="1200" dirty="0"/>
              <a:t>Zdroj: freepik.com</a:t>
            </a:r>
          </a:p>
        </p:txBody>
      </p:sp>
      <p:sp>
        <p:nvSpPr>
          <p:cNvPr id="10" name="Nadpis 1">
            <a:extLst>
              <a:ext uri="{FF2B5EF4-FFF2-40B4-BE49-F238E27FC236}">
                <a16:creationId xmlns:a16="http://schemas.microsoft.com/office/drawing/2014/main" id="{77E28F17-9C71-4B15-86AE-8FF8C75CE1B4}"/>
              </a:ext>
            </a:extLst>
          </p:cNvPr>
          <p:cNvSpPr txBox="1">
            <a:spLocks/>
          </p:cNvSpPr>
          <p:nvPr/>
        </p:nvSpPr>
        <p:spPr>
          <a:xfrm>
            <a:off x="694509"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sk-SK"/>
              <a:t>Rodina Národohospodárska</a:t>
            </a:r>
            <a:endParaRPr lang="sk-SK" dirty="0"/>
          </a:p>
        </p:txBody>
      </p:sp>
    </p:spTree>
    <p:extLst>
      <p:ext uri="{BB962C8B-B14F-4D97-AF65-F5344CB8AC3E}">
        <p14:creationId xmlns:p14="http://schemas.microsoft.com/office/powerpoint/2010/main" val="71586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40492" y="2236573"/>
            <a:ext cx="6378146" cy="2236573"/>
          </a:xfrm>
        </p:spPr>
        <p:txBody>
          <a:bodyPr>
            <a:normAutofit/>
          </a:bodyPr>
          <a:lstStyle/>
          <a:p>
            <a:pPr algn="ctr"/>
            <a:r>
              <a:rPr lang="sk-SK" sz="3600" dirty="0"/>
              <a:t>Pani Národohospodárska chce rozšíriť svoju pekáreň a produkovať viac koláčov</a:t>
            </a:r>
          </a:p>
        </p:txBody>
      </p:sp>
      <p:pic>
        <p:nvPicPr>
          <p:cNvPr id="3" name="Obrázok 2">
            <a:extLst>
              <a:ext uri="{FF2B5EF4-FFF2-40B4-BE49-F238E27FC236}">
                <a16:creationId xmlns:a16="http://schemas.microsoft.com/office/drawing/2014/main" id="{092D8B13-1C26-4012-A4FC-551A5769D2B4}"/>
              </a:ext>
            </a:extLst>
          </p:cNvPr>
          <p:cNvPicPr>
            <a:picLocks noChangeAspect="1"/>
          </p:cNvPicPr>
          <p:nvPr/>
        </p:nvPicPr>
        <p:blipFill>
          <a:blip r:embed="rId2"/>
          <a:stretch>
            <a:fillRect/>
          </a:stretch>
        </p:blipFill>
        <p:spPr>
          <a:xfrm>
            <a:off x="7449966" y="1135164"/>
            <a:ext cx="4009733" cy="4009733"/>
          </a:xfrm>
          <a:prstGeom prst="rect">
            <a:avLst/>
          </a:prstGeom>
        </p:spPr>
      </p:pic>
    </p:spTree>
    <p:extLst>
      <p:ext uri="{BB962C8B-B14F-4D97-AF65-F5344CB8AC3E}">
        <p14:creationId xmlns:p14="http://schemas.microsoft.com/office/powerpoint/2010/main" val="9175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774026"/>
            <a:ext cx="10515600" cy="5263978"/>
          </a:xfrm>
        </p:spPr>
        <p:txBody>
          <a:bodyPr>
            <a:noAutofit/>
          </a:bodyPr>
          <a:lstStyle/>
          <a:p>
            <a:pPr marL="0" indent="0">
              <a:buNone/>
            </a:pPr>
            <a:r>
              <a:rPr lang="sk-SK" sz="2200" dirty="0"/>
              <a:t>Rodina sa rozhodla rozšíriť Zuzaninu pekáreň. Zuzanina pekáreň má v Trnave dobré meno a súčasné kapacity už nie sú dostatočne s ohľadom na záujem klientov. Rodina si uvedomuje, že má obmedzené kapacity týkajúce sa počtu kuchynského náradia ako aj rúr na pečenie ale dokázali by denne vyprodukovať 3 000 ks koláčikov. </a:t>
            </a:r>
          </a:p>
          <a:p>
            <a:pPr marL="0" indent="0">
              <a:buNone/>
            </a:pPr>
            <a:r>
              <a:rPr lang="sk-SK" sz="2200" dirty="0"/>
              <a:t>Rodina uvažuje, či má na začiatku podnikania nakúpiť viac spotrebičov, alebo na začiatok postačí, keď zamestná viac pracovníkov, ktorí by ich nahradili (jedná sa teda o voľbu technológie) a rodinka by mohla stroje nakúpiť až po určitom čase, keď zhodnotia, či bol nápad s výrobou koláčikov úspešný alebo nie. Rodina predpokladá, že na výrobu by zatiaľ postačovali pani Zuzana a jeden zamestnanec. Nie sú si však istí, či by dokázali spoločne v dvojici upiecť 3 000 koláčikov a preto uvažujú, či nebude potrebné prijať ďalších zamestnancov. Rodina je veľmi vzdelaná a aj zo svojich skúseností vie, že dodatočný zamestnanec obvykle neprinesie taký istý prírastok vyrobených tovarov, teda ani vyrobených koláčikov, ako predchádzajúci zamestnanec. Tiež vedia, že množstvo koláčikov záleží aj od množstva strojov, ktoré majú k dispozícii (teda aké technológie používajú).</a:t>
            </a:r>
          </a:p>
        </p:txBody>
      </p:sp>
      <p:sp>
        <p:nvSpPr>
          <p:cNvPr id="5" name="Zástupný symbol päty 3">
            <a:extLst>
              <a:ext uri="{FF2B5EF4-FFF2-40B4-BE49-F238E27FC236}">
                <a16:creationId xmlns:a16="http://schemas.microsoft.com/office/drawing/2014/main" id="{371240F0-DDF5-486F-9D6A-59E22D9A3EB2}"/>
              </a:ext>
            </a:extLst>
          </p:cNvPr>
          <p:cNvSpPr>
            <a:spLocks noGrp="1"/>
          </p:cNvSpPr>
          <p:nvPr>
            <p:ph type="ftr" sz="quarter" idx="11"/>
          </p:nvPr>
        </p:nvSpPr>
        <p:spPr>
          <a:xfrm>
            <a:off x="6395727" y="6396109"/>
            <a:ext cx="4814382" cy="250267"/>
          </a:xfrm>
        </p:spPr>
        <p:txBody>
          <a:bodyPr/>
          <a:lstStyle/>
          <a:p>
            <a:r>
              <a:rPr lang="sk-SK" sz="1000" cap="none" dirty="0"/>
              <a:t>Zdroj: </a:t>
            </a:r>
            <a:r>
              <a:rPr lang="sk-SK" sz="1000" dirty="0"/>
              <a:t>risknet.de</a:t>
            </a:r>
            <a:endParaRPr lang="es-ES" sz="1000" cap="none" dirty="0"/>
          </a:p>
        </p:txBody>
      </p:sp>
    </p:spTree>
    <p:extLst>
      <p:ext uri="{BB962C8B-B14F-4D97-AF65-F5344CB8AC3E}">
        <p14:creationId xmlns:p14="http://schemas.microsoft.com/office/powerpoint/2010/main" val="99280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546418"/>
            <a:ext cx="10515600" cy="1098550"/>
          </a:xfrm>
        </p:spPr>
        <p:txBody>
          <a:bodyPr/>
          <a:lstStyle/>
          <a:p>
            <a:r>
              <a:rPr lang="sk-SK" dirty="0"/>
              <a:t>Úloha</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275409" y="1197864"/>
            <a:ext cx="7344591" cy="4682554"/>
          </a:xfrm>
        </p:spPr>
        <p:txBody>
          <a:bodyPr>
            <a:normAutofit fontScale="92500"/>
          </a:bodyPr>
          <a:lstStyle/>
          <a:p>
            <a:pPr lvl="0"/>
            <a:endParaRPr lang="sk-SK" dirty="0"/>
          </a:p>
          <a:p>
            <a:pPr lvl="0"/>
            <a:r>
              <a:rPr lang="sk-SK" dirty="0"/>
              <a:t>Koľkých zamestnancov by ste prijali, ak viete, že každý dodatočný zamestnanec bude postupne menej efektívny a vyrobí oproti predchádzajúcemu o 100 koláčikov menej ako predchádzajúci a pani Zuzana ako najlepšia cukrárka v okolí ich ako prvý „zamestnanec“ vyrobí 800?</a:t>
            </a:r>
          </a:p>
          <a:p>
            <a:pPr marL="457200" lvl="1" indent="0">
              <a:buNone/>
            </a:pPr>
            <a:endParaRPr lang="sk-SK" dirty="0"/>
          </a:p>
          <a:p>
            <a:pPr lvl="0"/>
            <a:r>
              <a:rPr lang="sk-SK" dirty="0"/>
              <a:t>Vedeli by sme na túto úlohu zodpovedať bez vedomostí z ekonomickej teórie?</a:t>
            </a:r>
          </a:p>
        </p:txBody>
      </p:sp>
      <p:pic>
        <p:nvPicPr>
          <p:cNvPr id="4" name="Obrázo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72400" y="592138"/>
            <a:ext cx="4419600" cy="4513262"/>
          </a:xfrm>
          <a:prstGeom prst="rect">
            <a:avLst/>
          </a:prstGeom>
        </p:spPr>
      </p:pic>
      <p:sp>
        <p:nvSpPr>
          <p:cNvPr id="5" name="BlokTextu 4"/>
          <p:cNvSpPr txBox="1"/>
          <p:nvPr/>
        </p:nvSpPr>
        <p:spPr>
          <a:xfrm>
            <a:off x="9485025" y="5285429"/>
            <a:ext cx="1725084" cy="276999"/>
          </a:xfrm>
          <a:prstGeom prst="rect">
            <a:avLst/>
          </a:prstGeom>
          <a:noFill/>
        </p:spPr>
        <p:txBody>
          <a:bodyPr wrap="square" rtlCol="0">
            <a:spAutoFit/>
          </a:bodyPr>
          <a:lstStyle/>
          <a:p>
            <a:r>
              <a:rPr lang="sk-SK" sz="1200" dirty="0"/>
              <a:t>Zdroj: pngtree.com</a:t>
            </a:r>
          </a:p>
        </p:txBody>
      </p:sp>
    </p:spTree>
    <p:extLst>
      <p:ext uri="{BB962C8B-B14F-4D97-AF65-F5344CB8AC3E}">
        <p14:creationId xmlns:p14="http://schemas.microsoft.com/office/powerpoint/2010/main" val="95433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Zákon klesajúcich výnosov</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478609" y="1530350"/>
            <a:ext cx="7662092" cy="4351338"/>
          </a:xfrm>
        </p:spPr>
        <p:txBody>
          <a:bodyPr>
            <a:normAutofit/>
          </a:bodyPr>
          <a:lstStyle/>
          <a:p>
            <a:pPr lvl="0"/>
            <a:endParaRPr lang="sk-SK" dirty="0"/>
          </a:p>
          <a:p>
            <a:pPr lvl="0"/>
            <a:r>
              <a:rPr lang="sk-SK" dirty="0"/>
              <a:t>Ak si môžete vybrať, akého zamestnanca si vyberiete ako prvého? </a:t>
            </a:r>
          </a:p>
          <a:p>
            <a:pPr lvl="0"/>
            <a:endParaRPr lang="sk-SK" dirty="0"/>
          </a:p>
          <a:p>
            <a:pPr lvl="0"/>
            <a:r>
              <a:rPr lang="sk-SK" dirty="0"/>
              <a:t>Majú všetci noví zamestnanci rovnaké podmienky práce? </a:t>
            </a:r>
          </a:p>
          <a:p>
            <a:pPr lvl="0"/>
            <a:endParaRPr lang="sk-SK" dirty="0"/>
          </a:p>
          <a:p>
            <a:pPr lvl="0"/>
            <a:r>
              <a:rPr lang="sk-SK" dirty="0"/>
              <a:t>Majú všetci noví zamestnanci k dispozícii náradie/stroje, ktoré potrebujú? </a:t>
            </a:r>
          </a:p>
        </p:txBody>
      </p:sp>
      <p:sp>
        <p:nvSpPr>
          <p:cNvPr id="5" name="BlokTextu 4"/>
          <p:cNvSpPr txBox="1"/>
          <p:nvPr/>
        </p:nvSpPr>
        <p:spPr>
          <a:xfrm>
            <a:off x="9539889" y="5367725"/>
            <a:ext cx="2321912" cy="276999"/>
          </a:xfrm>
          <a:prstGeom prst="rect">
            <a:avLst/>
          </a:prstGeom>
          <a:noFill/>
        </p:spPr>
        <p:txBody>
          <a:bodyPr wrap="square" rtlCol="0">
            <a:spAutoFit/>
          </a:bodyPr>
          <a:lstStyle/>
          <a:p>
            <a:r>
              <a:rPr lang="sk-SK" sz="1200" dirty="0"/>
              <a:t>Zdroj: 123rf.com</a:t>
            </a:r>
          </a:p>
        </p:txBody>
      </p:sp>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612" y="2136148"/>
            <a:ext cx="3532189" cy="3231577"/>
          </a:xfrm>
          <a:prstGeom prst="rect">
            <a:avLst/>
          </a:prstGeom>
        </p:spPr>
      </p:pic>
    </p:spTree>
    <p:extLst>
      <p:ext uri="{BB962C8B-B14F-4D97-AF65-F5344CB8AC3E}">
        <p14:creationId xmlns:p14="http://schemas.microsoft.com/office/powerpoint/2010/main" val="404195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normAutofit/>
          </a:bodyPr>
          <a:lstStyle/>
          <a:p>
            <a:r>
              <a:rPr lang="sk-SK" sz="4200" dirty="0"/>
              <a:t>Produkcia dodatočných zamestnancov</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646281" cy="4351338"/>
          </a:xfrm>
        </p:spPr>
        <p:txBody>
          <a:bodyPr>
            <a:normAutofit/>
          </a:bodyPr>
          <a:lstStyle/>
          <a:p>
            <a:pPr lvl="0"/>
            <a:endParaRPr lang="sk-SK" dirty="0"/>
          </a:p>
          <a:p>
            <a:pPr marL="533400" lvl="0" indent="0">
              <a:buNone/>
            </a:pPr>
            <a:r>
              <a:rPr lang="sk-SK" dirty="0"/>
              <a:t>Ak jeden zamestnanec (prvý v poradí) vyrobí napr. 800 ks koláčov (pani Národohospodárska), vyrobí druhí, tretí, štvrtý, atď. taktiež po 800 ks koláčov?</a:t>
            </a:r>
          </a:p>
          <a:p>
            <a:pPr marL="0" lvl="0" indent="0" algn="ctr">
              <a:buNone/>
            </a:pPr>
            <a:endParaRPr lang="sk-SK" dirty="0"/>
          </a:p>
          <a:p>
            <a:pPr marL="533400" lvl="0" indent="0">
              <a:buNone/>
            </a:pPr>
            <a:r>
              <a:rPr lang="sk-SK" sz="2400" i="1" dirty="0"/>
              <a:t>alebo prečo v ekonómii platí </a:t>
            </a:r>
          </a:p>
          <a:p>
            <a:pPr marL="533400" indent="0">
              <a:buNone/>
            </a:pPr>
            <a:r>
              <a:rPr lang="sk-SK" dirty="0"/>
              <a:t>2 x zamestnanec ≠ 1600</a:t>
            </a:r>
          </a:p>
          <a:p>
            <a:pPr marL="0" lvl="0" indent="0">
              <a:buNone/>
            </a:pPr>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112" y="3721037"/>
            <a:ext cx="2314575" cy="1971675"/>
          </a:xfrm>
          <a:prstGeom prst="rect">
            <a:avLst/>
          </a:prstGeom>
        </p:spPr>
      </p:pic>
      <p:sp>
        <p:nvSpPr>
          <p:cNvPr id="5" name="BlokTextu 4"/>
          <p:cNvSpPr txBox="1"/>
          <p:nvPr/>
        </p:nvSpPr>
        <p:spPr>
          <a:xfrm>
            <a:off x="7699289" y="5725662"/>
            <a:ext cx="1670220" cy="276999"/>
          </a:xfrm>
          <a:prstGeom prst="rect">
            <a:avLst/>
          </a:prstGeom>
          <a:noFill/>
        </p:spPr>
        <p:txBody>
          <a:bodyPr wrap="square" rtlCol="0">
            <a:spAutoFit/>
          </a:bodyPr>
          <a:lstStyle/>
          <a:p>
            <a:r>
              <a:rPr lang="sk-SK" sz="1200" dirty="0"/>
              <a:t>Zdroj: i-admin.com</a:t>
            </a:r>
          </a:p>
        </p:txBody>
      </p:sp>
    </p:spTree>
    <p:extLst>
      <p:ext uri="{BB962C8B-B14F-4D97-AF65-F5344CB8AC3E}">
        <p14:creationId xmlns:p14="http://schemas.microsoft.com/office/powerpoint/2010/main" val="215336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2354564"/>
            <a:ext cx="10515600" cy="1325563"/>
          </a:xfrm>
        </p:spPr>
        <p:txBody>
          <a:bodyPr/>
          <a:lstStyle/>
          <a:p>
            <a:pPr algn="ctr"/>
            <a:r>
              <a:rPr lang="sk-SK" dirty="0"/>
              <a:t>Poďme si klesajúce výnosy názorne ukázať</a:t>
            </a:r>
          </a:p>
        </p:txBody>
      </p:sp>
    </p:spTree>
    <p:extLst>
      <p:ext uri="{BB962C8B-B14F-4D97-AF65-F5344CB8AC3E}">
        <p14:creationId xmlns:p14="http://schemas.microsoft.com/office/powerpoint/2010/main" val="83122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646281" cy="4351338"/>
          </a:xfrm>
        </p:spPr>
        <p:txBody>
          <a:bodyPr>
            <a:normAutofit/>
          </a:bodyPr>
          <a:lstStyle/>
          <a:p>
            <a:pPr lvl="0"/>
            <a:endParaRPr lang="sk-SK" dirty="0"/>
          </a:p>
          <a:p>
            <a:pPr lvl="0"/>
            <a:endParaRPr lang="sk-SK" dirty="0"/>
          </a:p>
          <a:p>
            <a:pPr marL="0" lvl="0" indent="0">
              <a:buNone/>
            </a:pPr>
            <a:endParaRPr lang="sk-SK" dirty="0"/>
          </a:p>
        </p:txBody>
      </p:sp>
      <p:graphicFrame>
        <p:nvGraphicFramePr>
          <p:cNvPr id="6" name="Tabuľka 5"/>
          <p:cNvGraphicFramePr>
            <a:graphicFrameLocks noGrp="1"/>
          </p:cNvGraphicFramePr>
          <p:nvPr>
            <p:extLst/>
          </p:nvPr>
        </p:nvGraphicFramePr>
        <p:xfrm>
          <a:off x="914399" y="2020929"/>
          <a:ext cx="10543033" cy="2773680"/>
        </p:xfrm>
        <a:graphic>
          <a:graphicData uri="http://schemas.openxmlformats.org/drawingml/2006/table">
            <a:tbl>
              <a:tblPr firstRow="1" bandRow="1">
                <a:tableStyleId>{5C22544A-7EE6-4342-B048-85BDC9FD1C3A}</a:tableStyleId>
              </a:tblPr>
              <a:tblGrid>
                <a:gridCol w="3818590">
                  <a:extLst>
                    <a:ext uri="{9D8B030D-6E8A-4147-A177-3AD203B41FA5}">
                      <a16:colId xmlns:a16="http://schemas.microsoft.com/office/drawing/2014/main" val="1518802074"/>
                    </a:ext>
                  </a:extLst>
                </a:gridCol>
                <a:gridCol w="3250458">
                  <a:extLst>
                    <a:ext uri="{9D8B030D-6E8A-4147-A177-3AD203B41FA5}">
                      <a16:colId xmlns:a16="http://schemas.microsoft.com/office/drawing/2014/main" val="369935343"/>
                    </a:ext>
                  </a:extLst>
                </a:gridCol>
                <a:gridCol w="3473985">
                  <a:extLst>
                    <a:ext uri="{9D8B030D-6E8A-4147-A177-3AD203B41FA5}">
                      <a16:colId xmlns:a16="http://schemas.microsoft.com/office/drawing/2014/main" val="720451291"/>
                    </a:ext>
                  </a:extLst>
                </a:gridCol>
              </a:tblGrid>
              <a:tr h="370840">
                <a:tc>
                  <a:txBody>
                    <a:bodyPr/>
                    <a:lstStyle/>
                    <a:p>
                      <a:r>
                        <a:rPr lang="sk-SK" sz="2000" dirty="0"/>
                        <a:t>Počet zamestnancov</a:t>
                      </a:r>
                    </a:p>
                  </a:txBody>
                  <a:tcPr/>
                </a:tc>
                <a:tc>
                  <a:txBody>
                    <a:bodyPr/>
                    <a:lstStyle/>
                    <a:p>
                      <a:r>
                        <a:rPr lang="sk-SK" sz="2000" dirty="0"/>
                        <a:t>Celkový počet koláčov</a:t>
                      </a:r>
                    </a:p>
                  </a:txBody>
                  <a:tcPr/>
                </a:tc>
                <a:tc>
                  <a:txBody>
                    <a:bodyPr/>
                    <a:lstStyle/>
                    <a:p>
                      <a:r>
                        <a:rPr lang="sk-SK" sz="2000" dirty="0"/>
                        <a:t>Dodatočný počet koláčov</a:t>
                      </a:r>
                    </a:p>
                  </a:txBody>
                  <a:tcPr/>
                </a:tc>
                <a:extLst>
                  <a:ext uri="{0D108BD9-81ED-4DB2-BD59-A6C34878D82A}">
                    <a16:rowId xmlns:a16="http://schemas.microsoft.com/office/drawing/2014/main" val="1646439401"/>
                  </a:ext>
                </a:extLst>
              </a:tr>
              <a:tr h="370840">
                <a:tc>
                  <a:txBody>
                    <a:bodyPr/>
                    <a:lstStyle/>
                    <a:p>
                      <a:r>
                        <a:rPr lang="sk-SK" sz="2000" dirty="0"/>
                        <a:t>0</a:t>
                      </a:r>
                    </a:p>
                  </a:txBody>
                  <a:tcPr/>
                </a:tc>
                <a:tc>
                  <a:txBody>
                    <a:bodyPr/>
                    <a:lstStyle/>
                    <a:p>
                      <a:r>
                        <a:rPr lang="sk-SK" sz="2000" dirty="0"/>
                        <a:t>0</a:t>
                      </a:r>
                    </a:p>
                  </a:txBody>
                  <a:tcPr/>
                </a:tc>
                <a:tc>
                  <a:txBody>
                    <a:bodyPr/>
                    <a:lstStyle/>
                    <a:p>
                      <a:r>
                        <a:rPr lang="sk-SK" sz="2000" dirty="0"/>
                        <a:t>0</a:t>
                      </a:r>
                    </a:p>
                  </a:txBody>
                  <a:tcPr/>
                </a:tc>
                <a:extLst>
                  <a:ext uri="{0D108BD9-81ED-4DB2-BD59-A6C34878D82A}">
                    <a16:rowId xmlns:a16="http://schemas.microsoft.com/office/drawing/2014/main" val="2044582129"/>
                  </a:ext>
                </a:extLst>
              </a:tr>
              <a:tr h="370840">
                <a:tc>
                  <a:txBody>
                    <a:bodyPr/>
                    <a:lstStyle/>
                    <a:p>
                      <a:r>
                        <a:rPr lang="sk-SK" sz="2000" dirty="0"/>
                        <a:t>1 (pani Národohospodárska)</a:t>
                      </a:r>
                    </a:p>
                  </a:txBody>
                  <a:tcPr/>
                </a:tc>
                <a:tc>
                  <a:txBody>
                    <a:bodyPr/>
                    <a:lstStyle/>
                    <a:p>
                      <a:r>
                        <a:rPr lang="sk-SK" sz="2000" dirty="0"/>
                        <a:t>800</a:t>
                      </a:r>
                    </a:p>
                  </a:txBody>
                  <a:tcPr/>
                </a:tc>
                <a:tc>
                  <a:txBody>
                    <a:bodyPr/>
                    <a:lstStyle/>
                    <a:p>
                      <a:r>
                        <a:rPr lang="sk-SK" sz="2000" dirty="0"/>
                        <a:t>800</a:t>
                      </a:r>
                    </a:p>
                  </a:txBody>
                  <a:tcPr/>
                </a:tc>
                <a:extLst>
                  <a:ext uri="{0D108BD9-81ED-4DB2-BD59-A6C34878D82A}">
                    <a16:rowId xmlns:a16="http://schemas.microsoft.com/office/drawing/2014/main" val="2946300166"/>
                  </a:ext>
                </a:extLst>
              </a:tr>
              <a:tr h="370840">
                <a:tc>
                  <a:txBody>
                    <a:bodyPr/>
                    <a:lstStyle/>
                    <a:p>
                      <a:r>
                        <a:rPr lang="sk-SK" sz="2000" dirty="0"/>
                        <a:t>2</a:t>
                      </a:r>
                    </a:p>
                  </a:txBody>
                  <a:tcPr/>
                </a:tc>
                <a:tc>
                  <a:txBody>
                    <a:bodyPr/>
                    <a:lstStyle/>
                    <a:p>
                      <a:r>
                        <a:rPr lang="sk-SK" sz="2000" dirty="0"/>
                        <a:t>1</a:t>
                      </a:r>
                      <a:r>
                        <a:rPr lang="sk-SK" sz="2000" baseline="0" dirty="0"/>
                        <a:t> 500</a:t>
                      </a:r>
                      <a:endParaRPr lang="sk-SK" sz="2000" dirty="0"/>
                    </a:p>
                  </a:txBody>
                  <a:tcPr/>
                </a:tc>
                <a:tc>
                  <a:txBody>
                    <a:bodyPr/>
                    <a:lstStyle/>
                    <a:p>
                      <a:r>
                        <a:rPr lang="sk-SK" sz="2000" dirty="0"/>
                        <a:t>700</a:t>
                      </a:r>
                    </a:p>
                  </a:txBody>
                  <a:tcPr/>
                </a:tc>
                <a:extLst>
                  <a:ext uri="{0D108BD9-81ED-4DB2-BD59-A6C34878D82A}">
                    <a16:rowId xmlns:a16="http://schemas.microsoft.com/office/drawing/2014/main" val="294100614"/>
                  </a:ext>
                </a:extLst>
              </a:tr>
              <a:tr h="370840">
                <a:tc>
                  <a:txBody>
                    <a:bodyPr/>
                    <a:lstStyle/>
                    <a:p>
                      <a:r>
                        <a:rPr lang="sk-SK" sz="2000" dirty="0"/>
                        <a:t>3</a:t>
                      </a:r>
                    </a:p>
                  </a:txBody>
                  <a:tcPr/>
                </a:tc>
                <a:tc>
                  <a:txBody>
                    <a:bodyPr/>
                    <a:lstStyle/>
                    <a:p>
                      <a:r>
                        <a:rPr lang="sk-SK" sz="2000" dirty="0"/>
                        <a:t>2 100</a:t>
                      </a:r>
                    </a:p>
                  </a:txBody>
                  <a:tcPr/>
                </a:tc>
                <a:tc>
                  <a:txBody>
                    <a:bodyPr/>
                    <a:lstStyle/>
                    <a:p>
                      <a:r>
                        <a:rPr lang="sk-SK" sz="2000" dirty="0"/>
                        <a:t>600</a:t>
                      </a:r>
                    </a:p>
                  </a:txBody>
                  <a:tcPr/>
                </a:tc>
                <a:extLst>
                  <a:ext uri="{0D108BD9-81ED-4DB2-BD59-A6C34878D82A}">
                    <a16:rowId xmlns:a16="http://schemas.microsoft.com/office/drawing/2014/main" val="2414665846"/>
                  </a:ext>
                </a:extLst>
              </a:tr>
              <a:tr h="370840">
                <a:tc>
                  <a:txBody>
                    <a:bodyPr/>
                    <a:lstStyle/>
                    <a:p>
                      <a:r>
                        <a:rPr lang="sk-SK" sz="2000" dirty="0"/>
                        <a:t>4</a:t>
                      </a:r>
                    </a:p>
                  </a:txBody>
                  <a:tcPr/>
                </a:tc>
                <a:tc>
                  <a:txBody>
                    <a:bodyPr/>
                    <a:lstStyle/>
                    <a:p>
                      <a:r>
                        <a:rPr lang="sk-SK" sz="2000" dirty="0"/>
                        <a:t>2 600</a:t>
                      </a:r>
                    </a:p>
                  </a:txBody>
                  <a:tcPr/>
                </a:tc>
                <a:tc>
                  <a:txBody>
                    <a:bodyPr/>
                    <a:lstStyle/>
                    <a:p>
                      <a:r>
                        <a:rPr lang="sk-SK" sz="2000" dirty="0"/>
                        <a:t>500</a:t>
                      </a:r>
                    </a:p>
                  </a:txBody>
                  <a:tcPr/>
                </a:tc>
                <a:extLst>
                  <a:ext uri="{0D108BD9-81ED-4DB2-BD59-A6C34878D82A}">
                    <a16:rowId xmlns:a16="http://schemas.microsoft.com/office/drawing/2014/main" val="881519845"/>
                  </a:ext>
                </a:extLst>
              </a:tr>
              <a:tr h="370840">
                <a:tc>
                  <a:txBody>
                    <a:bodyPr/>
                    <a:lstStyle/>
                    <a:p>
                      <a:r>
                        <a:rPr lang="sk-SK" sz="2000" dirty="0"/>
                        <a:t>5</a:t>
                      </a:r>
                    </a:p>
                  </a:txBody>
                  <a:tcPr/>
                </a:tc>
                <a:tc>
                  <a:txBody>
                    <a:bodyPr/>
                    <a:lstStyle/>
                    <a:p>
                      <a:r>
                        <a:rPr lang="sk-SK" sz="2000" dirty="0"/>
                        <a:t>3 000</a:t>
                      </a:r>
                    </a:p>
                  </a:txBody>
                  <a:tcPr/>
                </a:tc>
                <a:tc>
                  <a:txBody>
                    <a:bodyPr/>
                    <a:lstStyle/>
                    <a:p>
                      <a:r>
                        <a:rPr lang="sk-SK" sz="2000" dirty="0"/>
                        <a:t>400</a:t>
                      </a:r>
                    </a:p>
                  </a:txBody>
                  <a:tcPr/>
                </a:tc>
                <a:extLst>
                  <a:ext uri="{0D108BD9-81ED-4DB2-BD59-A6C34878D82A}">
                    <a16:rowId xmlns:a16="http://schemas.microsoft.com/office/drawing/2014/main" val="1643343653"/>
                  </a:ext>
                </a:extLst>
              </a:tr>
            </a:tbl>
          </a:graphicData>
        </a:graphic>
      </p:graphicFrame>
    </p:spTree>
    <p:extLst>
      <p:ext uri="{BB962C8B-B14F-4D97-AF65-F5344CB8AC3E}">
        <p14:creationId xmlns:p14="http://schemas.microsoft.com/office/powerpoint/2010/main" val="83514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Platí tento zákon vždy?</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683258"/>
            <a:ext cx="10646281" cy="4351338"/>
          </a:xfrm>
        </p:spPr>
        <p:txBody>
          <a:bodyPr>
            <a:normAutofit fontScale="92500" lnSpcReduction="10000"/>
          </a:bodyPr>
          <a:lstStyle/>
          <a:p>
            <a:pPr lvl="0"/>
            <a:endParaRPr lang="sk-SK" dirty="0"/>
          </a:p>
          <a:p>
            <a:pPr lvl="0"/>
            <a:r>
              <a:rPr lang="sk-SK" dirty="0"/>
              <a:t>NIE!</a:t>
            </a:r>
          </a:p>
          <a:p>
            <a:pPr lvl="0"/>
            <a:endParaRPr lang="sk-SK" dirty="0"/>
          </a:p>
          <a:p>
            <a:pPr lvl="0"/>
            <a:r>
              <a:rPr lang="sk-SK" dirty="0"/>
              <a:t>Platí len od určitého množstva práce alebo kapitálu</a:t>
            </a:r>
          </a:p>
          <a:p>
            <a:pPr lvl="0"/>
            <a:endParaRPr lang="sk-SK" dirty="0"/>
          </a:p>
          <a:p>
            <a:pPr lvl="0"/>
            <a:r>
              <a:rPr lang="sk-SK" dirty="0"/>
              <a:t>Platí len pri obmedzenosti nejakého zdroja (napr. mixérov a rúr na pečenie koláčov)</a:t>
            </a:r>
          </a:p>
          <a:p>
            <a:pPr lvl="0"/>
            <a:endParaRPr lang="sk-SK" dirty="0"/>
          </a:p>
          <a:p>
            <a:pPr lvl="0"/>
            <a:r>
              <a:rPr lang="sk-SK" dirty="0"/>
              <a:t>V niektorých prípadoch dokonca prírastkom dodatočného outputu (rastúce výnosy)</a:t>
            </a:r>
          </a:p>
          <a:p>
            <a:pPr lvl="0"/>
            <a:endParaRPr lang="sk-SK" dirty="0"/>
          </a:p>
          <a:p>
            <a:pPr marL="0" lvl="0" indent="0">
              <a:buNone/>
            </a:pPr>
            <a:endParaRPr lang="sk-SK" dirty="0"/>
          </a:p>
        </p:txBody>
      </p:sp>
      <p:pic>
        <p:nvPicPr>
          <p:cNvPr id="5" name="Obrázok 4"/>
          <p:cNvPicPr>
            <a:picLocks noChangeAspect="1"/>
          </p:cNvPicPr>
          <p:nvPr/>
        </p:nvPicPr>
        <p:blipFill rotWithShape="1">
          <a:blip r:embed="rId3">
            <a:extLst>
              <a:ext uri="{28A0092B-C50C-407E-A947-70E740481C1C}">
                <a14:useLocalDpi xmlns:a14="http://schemas.microsoft.com/office/drawing/2010/main" val="0"/>
              </a:ext>
            </a:extLst>
          </a:blip>
          <a:srcRect b="6223"/>
          <a:stretch/>
        </p:blipFill>
        <p:spPr>
          <a:xfrm>
            <a:off x="9444037" y="276225"/>
            <a:ext cx="2143125" cy="2009775"/>
          </a:xfrm>
          <a:prstGeom prst="rect">
            <a:avLst/>
          </a:prstGeom>
        </p:spPr>
      </p:pic>
      <p:sp>
        <p:nvSpPr>
          <p:cNvPr id="7" name="BlokTextu 6"/>
          <p:cNvSpPr txBox="1"/>
          <p:nvPr/>
        </p:nvSpPr>
        <p:spPr>
          <a:xfrm>
            <a:off x="9713107" y="2260600"/>
            <a:ext cx="1604984" cy="276999"/>
          </a:xfrm>
          <a:prstGeom prst="rect">
            <a:avLst/>
          </a:prstGeom>
          <a:noFill/>
        </p:spPr>
        <p:txBody>
          <a:bodyPr wrap="square" rtlCol="0">
            <a:spAutoFit/>
          </a:bodyPr>
          <a:lstStyle/>
          <a:p>
            <a:r>
              <a:rPr lang="sk-SK" sz="1200" dirty="0"/>
              <a:t>Zdroj: ozskolstva.sk</a:t>
            </a:r>
          </a:p>
        </p:txBody>
      </p:sp>
    </p:spTree>
    <p:extLst>
      <p:ext uri="{BB962C8B-B14F-4D97-AF65-F5344CB8AC3E}">
        <p14:creationId xmlns:p14="http://schemas.microsoft.com/office/powerpoint/2010/main" val="213802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2534646" y="1150161"/>
            <a:ext cx="7122707" cy="1317522"/>
          </a:xfrm>
        </p:spPr>
        <p:txBody>
          <a:bodyPr>
            <a:normAutofit/>
          </a:bodyPr>
          <a:lstStyle/>
          <a:p>
            <a:pPr algn="ctr"/>
            <a:r>
              <a:rPr lang="sk-SK" sz="1800" dirty="0"/>
              <a:t>Podpora rozvoja kľúčových kompetencií žiakov stredných škôl v digitalizovanom školskom prostredí</a:t>
            </a:r>
            <a:br>
              <a:rPr lang="sk-SK" sz="1800" dirty="0"/>
            </a:br>
            <a:endParaRPr lang="sk-SK" sz="1800" dirty="0">
              <a:latin typeface="+mn-lt"/>
              <a:ea typeface="+mn-ea"/>
              <a:cs typeface="+mn-cs"/>
            </a:endParaRPr>
          </a:p>
        </p:txBody>
      </p:sp>
      <p:pic>
        <p:nvPicPr>
          <p:cNvPr id="3" name="Obrázok 2">
            <a:extLst>
              <a:ext uri="{FF2B5EF4-FFF2-40B4-BE49-F238E27FC236}">
                <a16:creationId xmlns:a16="http://schemas.microsoft.com/office/drawing/2014/main" id="{7B867AF8-86F3-4A23-9495-F2658A432057}"/>
              </a:ext>
            </a:extLst>
          </p:cNvPr>
          <p:cNvPicPr>
            <a:picLocks noChangeAspect="1"/>
          </p:cNvPicPr>
          <p:nvPr/>
        </p:nvPicPr>
        <p:blipFill>
          <a:blip r:embed="rId3"/>
          <a:stretch>
            <a:fillRect/>
          </a:stretch>
        </p:blipFill>
        <p:spPr>
          <a:xfrm>
            <a:off x="2534646" y="2653226"/>
            <a:ext cx="2847079" cy="670618"/>
          </a:xfrm>
          <a:prstGeom prst="rect">
            <a:avLst/>
          </a:prstGeom>
        </p:spPr>
      </p:pic>
      <p:pic>
        <p:nvPicPr>
          <p:cNvPr id="4" name="Obrázok 3">
            <a:extLst>
              <a:ext uri="{FF2B5EF4-FFF2-40B4-BE49-F238E27FC236}">
                <a16:creationId xmlns:a16="http://schemas.microsoft.com/office/drawing/2014/main" id="{D4BF88C5-E7A1-4FF9-821E-0F6B12C169E0}"/>
              </a:ext>
            </a:extLst>
          </p:cNvPr>
          <p:cNvPicPr>
            <a:picLocks noChangeAspect="1"/>
          </p:cNvPicPr>
          <p:nvPr/>
        </p:nvPicPr>
        <p:blipFill>
          <a:blip r:embed="rId4"/>
          <a:stretch>
            <a:fillRect/>
          </a:stretch>
        </p:blipFill>
        <p:spPr>
          <a:xfrm>
            <a:off x="5539151" y="2677995"/>
            <a:ext cx="2542252" cy="560881"/>
          </a:xfrm>
          <a:prstGeom prst="rect">
            <a:avLst/>
          </a:prstGeom>
        </p:spPr>
      </p:pic>
      <p:pic>
        <p:nvPicPr>
          <p:cNvPr id="5" name="Obrázok 4">
            <a:extLst>
              <a:ext uri="{FF2B5EF4-FFF2-40B4-BE49-F238E27FC236}">
                <a16:creationId xmlns:a16="http://schemas.microsoft.com/office/drawing/2014/main" id="{864F8F51-0B4D-473B-838F-D5B2AB748663}"/>
              </a:ext>
            </a:extLst>
          </p:cNvPr>
          <p:cNvPicPr>
            <a:picLocks noChangeAspect="1"/>
          </p:cNvPicPr>
          <p:nvPr/>
        </p:nvPicPr>
        <p:blipFill>
          <a:blip r:embed="rId5"/>
          <a:stretch>
            <a:fillRect/>
          </a:stretch>
        </p:blipFill>
        <p:spPr>
          <a:xfrm>
            <a:off x="8238829" y="2653226"/>
            <a:ext cx="1639966" cy="560881"/>
          </a:xfrm>
          <a:prstGeom prst="rect">
            <a:avLst/>
          </a:prstGeom>
        </p:spPr>
      </p:pic>
      <p:sp>
        <p:nvSpPr>
          <p:cNvPr id="8" name="Obdĺžnik 7">
            <a:extLst>
              <a:ext uri="{FF2B5EF4-FFF2-40B4-BE49-F238E27FC236}">
                <a16:creationId xmlns:a16="http://schemas.microsoft.com/office/drawing/2014/main" id="{B050EB06-8DB9-4501-9AD3-28BF67AF31C8}"/>
              </a:ext>
            </a:extLst>
          </p:cNvPr>
          <p:cNvSpPr/>
          <p:nvPr/>
        </p:nvSpPr>
        <p:spPr>
          <a:xfrm>
            <a:off x="2756088" y="4038689"/>
            <a:ext cx="7122707" cy="1569660"/>
          </a:xfrm>
          <a:prstGeom prst="rect">
            <a:avLst/>
          </a:prstGeom>
        </p:spPr>
        <p:txBody>
          <a:bodyPr wrap="square">
            <a:spAutoFit/>
          </a:bodyPr>
          <a:lstStyle/>
          <a:p>
            <a:pPr algn="ctr"/>
            <a:r>
              <a:rPr lang="en-US" sz="3200" b="1" dirty="0"/>
              <a:t>SPOZNAJ SVET EKONÓMIE A FINANCIÍ A UROB </a:t>
            </a:r>
            <a:endParaRPr lang="sk-SK" sz="3200" b="1" dirty="0"/>
          </a:p>
          <a:p>
            <a:pPr algn="ctr"/>
            <a:r>
              <a:rPr lang="en-US" sz="3200" b="1" dirty="0"/>
              <a:t>V</a:t>
            </a:r>
            <a:r>
              <a:rPr lang="sk-SK" sz="3200" b="1" dirty="0"/>
              <a:t> </a:t>
            </a:r>
            <a:r>
              <a:rPr lang="en-US" sz="3200" b="1" dirty="0"/>
              <a:t>NICH SVOJE PRVÉ ROZHODNUTIA</a:t>
            </a:r>
          </a:p>
        </p:txBody>
      </p:sp>
    </p:spTree>
    <p:extLst>
      <p:ext uri="{BB962C8B-B14F-4D97-AF65-F5344CB8AC3E}">
        <p14:creationId xmlns:p14="http://schemas.microsoft.com/office/powerpoint/2010/main" val="316468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Poznať ekonomické zákony sa oplatí!</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719834"/>
            <a:ext cx="9233716" cy="4351338"/>
          </a:xfrm>
        </p:spPr>
        <p:txBody>
          <a:bodyPr>
            <a:normAutofit lnSpcReduction="10000"/>
          </a:bodyPr>
          <a:lstStyle/>
          <a:p>
            <a:pPr lvl="0"/>
            <a:endParaRPr lang="sk-SK" sz="2600" dirty="0"/>
          </a:p>
          <a:p>
            <a:pPr lvl="0"/>
            <a:r>
              <a:rPr lang="sk-SK" sz="2600" dirty="0"/>
              <a:t>Na zákon klesajúcich výnosov poukázal už v 18. storočí významný ekonomický teoretik David </a:t>
            </a:r>
            <a:r>
              <a:rPr lang="sk-SK" sz="2600" dirty="0" err="1"/>
              <a:t>Ricardo</a:t>
            </a:r>
            <a:endParaRPr lang="sk-SK" sz="2600" dirty="0"/>
          </a:p>
          <a:p>
            <a:pPr lvl="0"/>
            <a:endParaRPr lang="sk-SK" sz="2600" dirty="0"/>
          </a:p>
          <a:p>
            <a:pPr lvl="0"/>
            <a:r>
              <a:rPr lang="sk-SK" sz="2600" dirty="0"/>
              <a:t>Ekonóm, podnikateľ, burzový maklér, veľkostatkár, jeden z najbohatších ľudí v Anglicku</a:t>
            </a:r>
          </a:p>
          <a:p>
            <a:pPr lvl="0"/>
            <a:endParaRPr lang="sk-SK" sz="2600" dirty="0"/>
          </a:p>
          <a:p>
            <a:pPr lvl="0"/>
            <a:r>
              <a:rPr lang="sk-SK" sz="2600" dirty="0"/>
              <a:t>Zákon klesajúcich výnosov a pôda:</a:t>
            </a:r>
          </a:p>
          <a:p>
            <a:pPr marL="444500" lvl="0" indent="0">
              <a:buNone/>
            </a:pPr>
            <a:r>
              <a:rPr lang="sk-SK" sz="2600" dirty="0"/>
              <a:t>Ak obhospodarujem stále väčšie plochy pôdy, prinášajú rovnaké výnosy (napr. úrodu obilia)?</a:t>
            </a:r>
          </a:p>
          <a:p>
            <a:pPr lvl="0"/>
            <a:endParaRPr lang="sk-SK" dirty="0"/>
          </a:p>
          <a:p>
            <a:pPr lvl="0"/>
            <a:endParaRPr lang="sk-SK" dirty="0"/>
          </a:p>
          <a:p>
            <a:pPr marL="0" lvl="0" indent="0">
              <a:buNone/>
            </a:pPr>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8225" y="2473325"/>
            <a:ext cx="1971675" cy="2314575"/>
          </a:xfrm>
          <a:prstGeom prst="rect">
            <a:avLst/>
          </a:prstGeom>
        </p:spPr>
      </p:pic>
      <p:sp>
        <p:nvSpPr>
          <p:cNvPr id="5" name="BlokTextu 4"/>
          <p:cNvSpPr txBox="1"/>
          <p:nvPr/>
        </p:nvSpPr>
        <p:spPr>
          <a:xfrm>
            <a:off x="9928225" y="4945062"/>
            <a:ext cx="1820948" cy="276999"/>
          </a:xfrm>
          <a:prstGeom prst="rect">
            <a:avLst/>
          </a:prstGeom>
          <a:noFill/>
        </p:spPr>
        <p:txBody>
          <a:bodyPr wrap="square" rtlCol="0">
            <a:spAutoFit/>
          </a:bodyPr>
          <a:lstStyle/>
          <a:p>
            <a:r>
              <a:rPr lang="sk-SK" sz="1200" dirty="0"/>
              <a:t>Zdroj: ibritannica.com</a:t>
            </a:r>
          </a:p>
        </p:txBody>
      </p:sp>
    </p:spTree>
    <p:extLst>
      <p:ext uri="{BB962C8B-B14F-4D97-AF65-F5344CB8AC3E}">
        <p14:creationId xmlns:p14="http://schemas.microsoft.com/office/powerpoint/2010/main" val="277453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Prečo to potrebujeme vedieť?</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914398"/>
            <a:ext cx="10646281" cy="2171263"/>
          </a:xfrm>
        </p:spPr>
        <p:txBody>
          <a:bodyPr>
            <a:normAutofit/>
          </a:bodyPr>
          <a:lstStyle/>
          <a:p>
            <a:pPr lvl="0"/>
            <a:r>
              <a:rPr lang="sk-SK" sz="2600" dirty="0"/>
              <a:t>Akú mzdu by ste dali svojim zamestnancom, ak by ste podnikali? </a:t>
            </a:r>
          </a:p>
          <a:p>
            <a:pPr lvl="0"/>
            <a:endParaRPr lang="sk-SK" sz="2600" dirty="0"/>
          </a:p>
          <a:p>
            <a:pPr lvl="0"/>
            <a:r>
              <a:rPr lang="sk-SK" sz="2600" dirty="0"/>
              <a:t>Akú mzdu by ste si vypýtali od svojho zamestnávateľa? </a:t>
            </a:r>
          </a:p>
          <a:p>
            <a:pPr lvl="0"/>
            <a:endParaRPr lang="sk-SK" sz="2600" dirty="0"/>
          </a:p>
          <a:p>
            <a:pPr lvl="0"/>
            <a:endParaRPr lang="sk-SK" dirty="0"/>
          </a:p>
          <a:p>
            <a:pPr lvl="0"/>
            <a:endParaRPr lang="sk-SK" dirty="0"/>
          </a:p>
          <a:p>
            <a:pPr marL="0" lvl="0" indent="0">
              <a:buNone/>
            </a:pPr>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3921069"/>
            <a:ext cx="3255156" cy="1822887"/>
          </a:xfrm>
          <a:prstGeom prst="rect">
            <a:avLst/>
          </a:prstGeom>
        </p:spPr>
      </p:pic>
      <p:sp>
        <p:nvSpPr>
          <p:cNvPr id="5" name="BlokTextu 4"/>
          <p:cNvSpPr txBox="1"/>
          <p:nvPr/>
        </p:nvSpPr>
        <p:spPr>
          <a:xfrm>
            <a:off x="8975310" y="5743956"/>
            <a:ext cx="1272393" cy="276999"/>
          </a:xfrm>
          <a:prstGeom prst="rect">
            <a:avLst/>
          </a:prstGeom>
          <a:noFill/>
        </p:spPr>
        <p:txBody>
          <a:bodyPr wrap="square" rtlCol="0">
            <a:spAutoFit/>
          </a:bodyPr>
          <a:lstStyle/>
          <a:p>
            <a:r>
              <a:rPr lang="sk-SK" sz="1200" dirty="0"/>
              <a:t>Zdroj: trend.sk</a:t>
            </a:r>
          </a:p>
        </p:txBody>
      </p:sp>
    </p:spTree>
    <p:extLst>
      <p:ext uri="{BB962C8B-B14F-4D97-AF65-F5344CB8AC3E}">
        <p14:creationId xmlns:p14="http://schemas.microsoft.com/office/powerpoint/2010/main" val="355133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831669" y="1584325"/>
            <a:ext cx="10515600" cy="1325563"/>
          </a:xfrm>
        </p:spPr>
        <p:txBody>
          <a:bodyPr/>
          <a:lstStyle/>
          <a:p>
            <a:pPr algn="ctr"/>
            <a:r>
              <a:rPr lang="sk-SK" dirty="0"/>
              <a:t>Aké iné ekonomické zákony je dobé vedieť?</a:t>
            </a: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86" y="3319463"/>
            <a:ext cx="3466965" cy="2432050"/>
          </a:xfrm>
          <a:prstGeom prst="rect">
            <a:avLst/>
          </a:prstGeom>
        </p:spPr>
      </p:pic>
      <p:sp>
        <p:nvSpPr>
          <p:cNvPr id="4" name="BlokTextu 3"/>
          <p:cNvSpPr txBox="1"/>
          <p:nvPr/>
        </p:nvSpPr>
        <p:spPr>
          <a:xfrm>
            <a:off x="5528276" y="5730023"/>
            <a:ext cx="1444024" cy="276999"/>
          </a:xfrm>
          <a:prstGeom prst="rect">
            <a:avLst/>
          </a:prstGeom>
          <a:noFill/>
        </p:spPr>
        <p:txBody>
          <a:bodyPr wrap="square" rtlCol="0">
            <a:spAutoFit/>
          </a:bodyPr>
          <a:lstStyle/>
          <a:p>
            <a:r>
              <a:rPr lang="sk-SK" sz="1200" dirty="0"/>
              <a:t>Zdroj: dennikn.sk</a:t>
            </a:r>
          </a:p>
        </p:txBody>
      </p:sp>
    </p:spTree>
    <p:extLst>
      <p:ext uri="{BB962C8B-B14F-4D97-AF65-F5344CB8AC3E}">
        <p14:creationId xmlns:p14="http://schemas.microsoft.com/office/powerpoint/2010/main" val="27830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40492" y="2236573"/>
            <a:ext cx="6378146" cy="2236573"/>
          </a:xfrm>
        </p:spPr>
        <p:txBody>
          <a:bodyPr>
            <a:normAutofit/>
          </a:bodyPr>
          <a:lstStyle/>
          <a:p>
            <a:pPr algn="ctr"/>
            <a:r>
              <a:rPr lang="sk-SK" sz="3600" dirty="0"/>
              <a:t>Pani Národohospodárska by chcela svoje koláče predávať za cenu 2,5 €</a:t>
            </a:r>
          </a:p>
        </p:txBody>
      </p:sp>
      <p:pic>
        <p:nvPicPr>
          <p:cNvPr id="3" name="Obrázok 2">
            <a:extLst>
              <a:ext uri="{FF2B5EF4-FFF2-40B4-BE49-F238E27FC236}">
                <a16:creationId xmlns:a16="http://schemas.microsoft.com/office/drawing/2014/main" id="{092D8B13-1C26-4012-A4FC-551A5769D2B4}"/>
              </a:ext>
            </a:extLst>
          </p:cNvPr>
          <p:cNvPicPr>
            <a:picLocks noChangeAspect="1"/>
          </p:cNvPicPr>
          <p:nvPr/>
        </p:nvPicPr>
        <p:blipFill>
          <a:blip r:embed="rId2"/>
          <a:stretch>
            <a:fillRect/>
          </a:stretch>
        </p:blipFill>
        <p:spPr>
          <a:xfrm>
            <a:off x="7449966" y="1135164"/>
            <a:ext cx="4009733" cy="4009733"/>
          </a:xfrm>
          <a:prstGeom prst="rect">
            <a:avLst/>
          </a:prstGeom>
        </p:spPr>
      </p:pic>
    </p:spTree>
    <p:extLst>
      <p:ext uri="{BB962C8B-B14F-4D97-AF65-F5344CB8AC3E}">
        <p14:creationId xmlns:p14="http://schemas.microsoft.com/office/powerpoint/2010/main" val="327764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normAutofit/>
          </a:bodyPr>
          <a:lstStyle/>
          <a:p>
            <a:r>
              <a:rPr lang="sk-SK" dirty="0"/>
              <a:t>Zákon klesajúceho dopytu</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646281" cy="4351338"/>
          </a:xfrm>
        </p:spPr>
        <p:txBody>
          <a:bodyPr>
            <a:normAutofit/>
          </a:bodyPr>
          <a:lstStyle/>
          <a:p>
            <a:pPr lvl="0"/>
            <a:endParaRPr lang="sk-SK" sz="2600" dirty="0"/>
          </a:p>
          <a:p>
            <a:pPr lvl="0"/>
            <a:r>
              <a:rPr lang="sk-SK" sz="2600" dirty="0"/>
              <a:t>Koľko koláčov dokáže pani Národohospodárska predať za cenu 2,5 €? Teda, koľko koláčov si za túto cenu zákazníci kúpia? </a:t>
            </a:r>
          </a:p>
          <a:p>
            <a:pPr lvl="0"/>
            <a:endParaRPr lang="sk-SK" sz="2600" dirty="0"/>
          </a:p>
          <a:p>
            <a:pPr lvl="0"/>
            <a:r>
              <a:rPr lang="sk-SK" sz="2600" dirty="0"/>
              <a:t>Predala by viac koláčov, ak by cenu znížila na 2 €?  </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74573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273685"/>
            <a:ext cx="10515600" cy="1325563"/>
          </a:xfrm>
        </p:spPr>
        <p:txBody>
          <a:bodyPr>
            <a:normAutofit/>
          </a:bodyPr>
          <a:lstStyle/>
          <a:p>
            <a:r>
              <a:rPr lang="sk-SK" dirty="0"/>
              <a:t>Zákon klesajúceho dopytu</a:t>
            </a:r>
          </a:p>
        </p:txBody>
      </p:sp>
      <p:cxnSp>
        <p:nvCxnSpPr>
          <p:cNvPr id="23" name="Rovná spojovacia šípka 22"/>
          <p:cNvCxnSpPr/>
          <p:nvPr/>
        </p:nvCxnSpPr>
        <p:spPr>
          <a:xfrm flipV="1">
            <a:off x="3264408" y="5686011"/>
            <a:ext cx="5040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Rovná spojovacia šípka 23"/>
          <p:cNvCxnSpPr/>
          <p:nvPr/>
        </p:nvCxnSpPr>
        <p:spPr>
          <a:xfrm flipV="1">
            <a:off x="3483046" y="1622726"/>
            <a:ext cx="0" cy="4320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 name="Rovná spojnica 5"/>
          <p:cNvCxnSpPr/>
          <p:nvPr/>
        </p:nvCxnSpPr>
        <p:spPr>
          <a:xfrm>
            <a:off x="3847171" y="2071897"/>
            <a:ext cx="3746809" cy="33342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BlokTextu 7"/>
          <p:cNvSpPr txBox="1"/>
          <p:nvPr/>
        </p:nvSpPr>
        <p:spPr>
          <a:xfrm>
            <a:off x="6776075" y="3973850"/>
            <a:ext cx="974023" cy="369332"/>
          </a:xfrm>
          <a:prstGeom prst="rect">
            <a:avLst/>
          </a:prstGeom>
          <a:noFill/>
        </p:spPr>
        <p:txBody>
          <a:bodyPr wrap="square" rtlCol="0">
            <a:spAutoFit/>
          </a:bodyPr>
          <a:lstStyle/>
          <a:p>
            <a:r>
              <a:rPr lang="sk-SK" b="1" dirty="0">
                <a:solidFill>
                  <a:schemeClr val="accent1"/>
                </a:solidFill>
              </a:rPr>
              <a:t>dopyt</a:t>
            </a:r>
          </a:p>
        </p:txBody>
      </p:sp>
      <p:sp>
        <p:nvSpPr>
          <p:cNvPr id="11" name="BlokTextu 10"/>
          <p:cNvSpPr txBox="1"/>
          <p:nvPr/>
        </p:nvSpPr>
        <p:spPr>
          <a:xfrm>
            <a:off x="2483079" y="1887231"/>
            <a:ext cx="817905" cy="369332"/>
          </a:xfrm>
          <a:prstGeom prst="rect">
            <a:avLst/>
          </a:prstGeom>
          <a:noFill/>
        </p:spPr>
        <p:txBody>
          <a:bodyPr wrap="square" rtlCol="0">
            <a:spAutoFit/>
          </a:bodyPr>
          <a:lstStyle/>
          <a:p>
            <a:r>
              <a:rPr lang="sk-SK" b="1" dirty="0">
                <a:solidFill>
                  <a:schemeClr val="accent1"/>
                </a:solidFill>
              </a:rPr>
              <a:t>cena</a:t>
            </a:r>
          </a:p>
        </p:txBody>
      </p:sp>
      <p:sp>
        <p:nvSpPr>
          <p:cNvPr id="12" name="BlokTextu 11"/>
          <p:cNvSpPr txBox="1"/>
          <p:nvPr/>
        </p:nvSpPr>
        <p:spPr>
          <a:xfrm>
            <a:off x="7326352" y="5878760"/>
            <a:ext cx="1241652" cy="369332"/>
          </a:xfrm>
          <a:prstGeom prst="rect">
            <a:avLst/>
          </a:prstGeom>
          <a:noFill/>
        </p:spPr>
        <p:txBody>
          <a:bodyPr wrap="square" rtlCol="0">
            <a:spAutoFit/>
          </a:bodyPr>
          <a:lstStyle/>
          <a:p>
            <a:r>
              <a:rPr lang="sk-SK" b="1" dirty="0">
                <a:solidFill>
                  <a:schemeClr val="accent1"/>
                </a:solidFill>
              </a:rPr>
              <a:t>množstvo</a:t>
            </a:r>
          </a:p>
        </p:txBody>
      </p:sp>
      <p:cxnSp>
        <p:nvCxnSpPr>
          <p:cNvPr id="10" name="Rovná spojnica 9"/>
          <p:cNvCxnSpPr/>
          <p:nvPr/>
        </p:nvCxnSpPr>
        <p:spPr>
          <a:xfrm>
            <a:off x="3483046" y="2963994"/>
            <a:ext cx="1345432" cy="1115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ovná spojnica 13"/>
          <p:cNvCxnSpPr/>
          <p:nvPr/>
        </p:nvCxnSpPr>
        <p:spPr>
          <a:xfrm>
            <a:off x="4828478" y="2963994"/>
            <a:ext cx="0" cy="272201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ovná spojnica 16"/>
          <p:cNvCxnSpPr/>
          <p:nvPr/>
        </p:nvCxnSpPr>
        <p:spPr>
          <a:xfrm>
            <a:off x="5776332" y="3808005"/>
            <a:ext cx="0" cy="185917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Rovná spojnica 17"/>
          <p:cNvCxnSpPr/>
          <p:nvPr/>
        </p:nvCxnSpPr>
        <p:spPr>
          <a:xfrm>
            <a:off x="3483046" y="3770711"/>
            <a:ext cx="2288217" cy="2614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BlokTextu 19"/>
          <p:cNvSpPr txBox="1"/>
          <p:nvPr/>
        </p:nvSpPr>
        <p:spPr>
          <a:xfrm>
            <a:off x="2535193" y="2755070"/>
            <a:ext cx="817905" cy="369332"/>
          </a:xfrm>
          <a:prstGeom prst="rect">
            <a:avLst/>
          </a:prstGeom>
          <a:noFill/>
        </p:spPr>
        <p:txBody>
          <a:bodyPr wrap="square" rtlCol="0">
            <a:spAutoFit/>
          </a:bodyPr>
          <a:lstStyle/>
          <a:p>
            <a:r>
              <a:rPr lang="sk-SK" b="1" dirty="0">
                <a:solidFill>
                  <a:schemeClr val="accent1"/>
                </a:solidFill>
              </a:rPr>
              <a:t>2,5 €</a:t>
            </a:r>
          </a:p>
        </p:txBody>
      </p:sp>
      <p:sp>
        <p:nvSpPr>
          <p:cNvPr id="21" name="BlokTextu 20"/>
          <p:cNvSpPr txBox="1"/>
          <p:nvPr/>
        </p:nvSpPr>
        <p:spPr>
          <a:xfrm>
            <a:off x="2535193" y="3586045"/>
            <a:ext cx="817905" cy="369332"/>
          </a:xfrm>
          <a:prstGeom prst="rect">
            <a:avLst/>
          </a:prstGeom>
          <a:noFill/>
        </p:spPr>
        <p:txBody>
          <a:bodyPr wrap="square" rtlCol="0">
            <a:spAutoFit/>
          </a:bodyPr>
          <a:lstStyle/>
          <a:p>
            <a:r>
              <a:rPr lang="sk-SK" b="1" dirty="0">
                <a:solidFill>
                  <a:schemeClr val="accent1"/>
                </a:solidFill>
              </a:rPr>
              <a:t>2 €</a:t>
            </a:r>
          </a:p>
        </p:txBody>
      </p:sp>
      <p:sp>
        <p:nvSpPr>
          <p:cNvPr id="22" name="BlokTextu 21"/>
          <p:cNvSpPr txBox="1"/>
          <p:nvPr/>
        </p:nvSpPr>
        <p:spPr>
          <a:xfrm>
            <a:off x="4519884" y="5788490"/>
            <a:ext cx="817905" cy="369332"/>
          </a:xfrm>
          <a:prstGeom prst="rect">
            <a:avLst/>
          </a:prstGeom>
          <a:noFill/>
        </p:spPr>
        <p:txBody>
          <a:bodyPr wrap="square" rtlCol="0">
            <a:spAutoFit/>
          </a:bodyPr>
          <a:lstStyle/>
          <a:p>
            <a:r>
              <a:rPr lang="sk-SK" b="1" dirty="0">
                <a:solidFill>
                  <a:schemeClr val="accent1"/>
                </a:solidFill>
              </a:rPr>
              <a:t>10 ks</a:t>
            </a:r>
          </a:p>
        </p:txBody>
      </p:sp>
      <p:sp>
        <p:nvSpPr>
          <p:cNvPr id="25" name="BlokTextu 24"/>
          <p:cNvSpPr txBox="1"/>
          <p:nvPr/>
        </p:nvSpPr>
        <p:spPr>
          <a:xfrm>
            <a:off x="5456362" y="5788490"/>
            <a:ext cx="817905" cy="369332"/>
          </a:xfrm>
          <a:prstGeom prst="rect">
            <a:avLst/>
          </a:prstGeom>
          <a:noFill/>
        </p:spPr>
        <p:txBody>
          <a:bodyPr wrap="square" rtlCol="0">
            <a:spAutoFit/>
          </a:bodyPr>
          <a:lstStyle/>
          <a:p>
            <a:r>
              <a:rPr lang="sk-SK" b="1" dirty="0">
                <a:solidFill>
                  <a:schemeClr val="accent1"/>
                </a:solidFill>
              </a:rPr>
              <a:t>14 ks</a:t>
            </a:r>
          </a:p>
        </p:txBody>
      </p:sp>
      <p:cxnSp>
        <p:nvCxnSpPr>
          <p:cNvPr id="19" name="Rovná spojovacia šípka 18"/>
          <p:cNvCxnSpPr/>
          <p:nvPr/>
        </p:nvCxnSpPr>
        <p:spPr>
          <a:xfrm>
            <a:off x="4155762" y="3124402"/>
            <a:ext cx="0" cy="461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Rovná spojovacia šípka 26"/>
          <p:cNvCxnSpPr/>
          <p:nvPr/>
        </p:nvCxnSpPr>
        <p:spPr>
          <a:xfrm>
            <a:off x="4939987" y="4815649"/>
            <a:ext cx="7025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99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normAutofit/>
          </a:bodyPr>
          <a:lstStyle/>
          <a:p>
            <a:r>
              <a:rPr lang="sk-SK" dirty="0"/>
              <a:t>Zákon rastúcej ponuky</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646281" cy="4351338"/>
          </a:xfrm>
        </p:spPr>
        <p:txBody>
          <a:bodyPr>
            <a:normAutofit/>
          </a:bodyPr>
          <a:lstStyle/>
          <a:p>
            <a:pPr lvl="0"/>
            <a:endParaRPr lang="sk-SK" sz="2600" dirty="0"/>
          </a:p>
          <a:p>
            <a:pPr lvl="0"/>
            <a:r>
              <a:rPr lang="sk-SK" sz="2600" dirty="0"/>
              <a:t>Koľko koláčov je ochotná pani Národohospodárska vyrobiť za cenu 2,5 €? </a:t>
            </a:r>
          </a:p>
          <a:p>
            <a:pPr lvl="0"/>
            <a:endParaRPr lang="sk-SK" sz="2600" dirty="0"/>
          </a:p>
          <a:p>
            <a:pPr lvl="0"/>
            <a:r>
              <a:rPr lang="sk-SK" sz="2600" dirty="0"/>
              <a:t>Bola by pri cene 2 € ochotná vyrobiť a teda aj predávať viac alebo menej koláčov?  </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163740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273685"/>
            <a:ext cx="10515600" cy="1325563"/>
          </a:xfrm>
        </p:spPr>
        <p:txBody>
          <a:bodyPr>
            <a:normAutofit/>
          </a:bodyPr>
          <a:lstStyle/>
          <a:p>
            <a:r>
              <a:rPr lang="sk-SK" dirty="0"/>
              <a:t>Zákon rastúcej ponuky</a:t>
            </a:r>
          </a:p>
        </p:txBody>
      </p:sp>
      <p:cxnSp>
        <p:nvCxnSpPr>
          <p:cNvPr id="23" name="Rovná spojovacia šípka 22"/>
          <p:cNvCxnSpPr/>
          <p:nvPr/>
        </p:nvCxnSpPr>
        <p:spPr>
          <a:xfrm flipV="1">
            <a:off x="3264408" y="5686011"/>
            <a:ext cx="5040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Rovná spojovacia šípka 23"/>
          <p:cNvCxnSpPr/>
          <p:nvPr/>
        </p:nvCxnSpPr>
        <p:spPr>
          <a:xfrm flipV="1">
            <a:off x="3483046" y="1622726"/>
            <a:ext cx="0" cy="4320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 name="Rovná spojnica 5"/>
          <p:cNvCxnSpPr/>
          <p:nvPr/>
        </p:nvCxnSpPr>
        <p:spPr>
          <a:xfrm flipH="1">
            <a:off x="4059044" y="2181992"/>
            <a:ext cx="3166946" cy="26437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BlokTextu 7"/>
          <p:cNvSpPr txBox="1"/>
          <p:nvPr/>
        </p:nvSpPr>
        <p:spPr>
          <a:xfrm>
            <a:off x="6735337" y="2671914"/>
            <a:ext cx="1182029" cy="369332"/>
          </a:xfrm>
          <a:prstGeom prst="rect">
            <a:avLst/>
          </a:prstGeom>
          <a:noFill/>
        </p:spPr>
        <p:txBody>
          <a:bodyPr wrap="square" rtlCol="0">
            <a:spAutoFit/>
          </a:bodyPr>
          <a:lstStyle/>
          <a:p>
            <a:r>
              <a:rPr lang="sk-SK" b="1" dirty="0">
                <a:solidFill>
                  <a:schemeClr val="accent1"/>
                </a:solidFill>
              </a:rPr>
              <a:t>ponuka</a:t>
            </a:r>
          </a:p>
        </p:txBody>
      </p:sp>
      <p:sp>
        <p:nvSpPr>
          <p:cNvPr id="11" name="BlokTextu 10"/>
          <p:cNvSpPr txBox="1"/>
          <p:nvPr/>
        </p:nvSpPr>
        <p:spPr>
          <a:xfrm>
            <a:off x="2483079" y="1887231"/>
            <a:ext cx="817905" cy="369332"/>
          </a:xfrm>
          <a:prstGeom prst="rect">
            <a:avLst/>
          </a:prstGeom>
          <a:noFill/>
        </p:spPr>
        <p:txBody>
          <a:bodyPr wrap="square" rtlCol="0">
            <a:spAutoFit/>
          </a:bodyPr>
          <a:lstStyle/>
          <a:p>
            <a:r>
              <a:rPr lang="sk-SK" b="1" dirty="0">
                <a:solidFill>
                  <a:schemeClr val="accent1"/>
                </a:solidFill>
              </a:rPr>
              <a:t>cena</a:t>
            </a:r>
          </a:p>
        </p:txBody>
      </p:sp>
      <p:sp>
        <p:nvSpPr>
          <p:cNvPr id="12" name="BlokTextu 11"/>
          <p:cNvSpPr txBox="1"/>
          <p:nvPr/>
        </p:nvSpPr>
        <p:spPr>
          <a:xfrm>
            <a:off x="7326352" y="5878760"/>
            <a:ext cx="1241652" cy="369332"/>
          </a:xfrm>
          <a:prstGeom prst="rect">
            <a:avLst/>
          </a:prstGeom>
          <a:noFill/>
        </p:spPr>
        <p:txBody>
          <a:bodyPr wrap="square" rtlCol="0">
            <a:spAutoFit/>
          </a:bodyPr>
          <a:lstStyle/>
          <a:p>
            <a:r>
              <a:rPr lang="sk-SK" b="1" dirty="0">
                <a:solidFill>
                  <a:schemeClr val="accent1"/>
                </a:solidFill>
              </a:rPr>
              <a:t>množstvo</a:t>
            </a:r>
          </a:p>
        </p:txBody>
      </p:sp>
      <p:cxnSp>
        <p:nvCxnSpPr>
          <p:cNvPr id="10" name="Rovná spojnica 9"/>
          <p:cNvCxnSpPr/>
          <p:nvPr/>
        </p:nvCxnSpPr>
        <p:spPr>
          <a:xfrm>
            <a:off x="3483046" y="4168329"/>
            <a:ext cx="1345432" cy="1115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ovná spojnica 13"/>
          <p:cNvCxnSpPr/>
          <p:nvPr/>
        </p:nvCxnSpPr>
        <p:spPr>
          <a:xfrm>
            <a:off x="4828478" y="4179480"/>
            <a:ext cx="0" cy="14836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ovná spojnica 16"/>
          <p:cNvCxnSpPr/>
          <p:nvPr/>
        </p:nvCxnSpPr>
        <p:spPr>
          <a:xfrm>
            <a:off x="5776332" y="3412073"/>
            <a:ext cx="0" cy="224960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Rovná spojnica 17"/>
          <p:cNvCxnSpPr/>
          <p:nvPr/>
        </p:nvCxnSpPr>
        <p:spPr>
          <a:xfrm>
            <a:off x="3483046" y="3346965"/>
            <a:ext cx="2288217" cy="2614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BlokTextu 19"/>
          <p:cNvSpPr txBox="1"/>
          <p:nvPr/>
        </p:nvSpPr>
        <p:spPr>
          <a:xfrm>
            <a:off x="2535193" y="3156516"/>
            <a:ext cx="817905" cy="369332"/>
          </a:xfrm>
          <a:prstGeom prst="rect">
            <a:avLst/>
          </a:prstGeom>
          <a:noFill/>
        </p:spPr>
        <p:txBody>
          <a:bodyPr wrap="square" rtlCol="0">
            <a:spAutoFit/>
          </a:bodyPr>
          <a:lstStyle/>
          <a:p>
            <a:r>
              <a:rPr lang="sk-SK" b="1" dirty="0">
                <a:solidFill>
                  <a:schemeClr val="accent1"/>
                </a:solidFill>
              </a:rPr>
              <a:t>2,5 €</a:t>
            </a:r>
          </a:p>
        </p:txBody>
      </p:sp>
      <p:sp>
        <p:nvSpPr>
          <p:cNvPr id="21" name="BlokTextu 20"/>
          <p:cNvSpPr txBox="1"/>
          <p:nvPr/>
        </p:nvSpPr>
        <p:spPr>
          <a:xfrm>
            <a:off x="2535193" y="3987491"/>
            <a:ext cx="817905" cy="369332"/>
          </a:xfrm>
          <a:prstGeom prst="rect">
            <a:avLst/>
          </a:prstGeom>
          <a:noFill/>
        </p:spPr>
        <p:txBody>
          <a:bodyPr wrap="square" rtlCol="0">
            <a:spAutoFit/>
          </a:bodyPr>
          <a:lstStyle/>
          <a:p>
            <a:r>
              <a:rPr lang="sk-SK" b="1" dirty="0">
                <a:solidFill>
                  <a:schemeClr val="accent1"/>
                </a:solidFill>
              </a:rPr>
              <a:t>2 €</a:t>
            </a:r>
          </a:p>
        </p:txBody>
      </p:sp>
      <p:sp>
        <p:nvSpPr>
          <p:cNvPr id="22" name="BlokTextu 21"/>
          <p:cNvSpPr txBox="1"/>
          <p:nvPr/>
        </p:nvSpPr>
        <p:spPr>
          <a:xfrm>
            <a:off x="4519884" y="5788490"/>
            <a:ext cx="817905" cy="369332"/>
          </a:xfrm>
          <a:prstGeom prst="rect">
            <a:avLst/>
          </a:prstGeom>
          <a:noFill/>
        </p:spPr>
        <p:txBody>
          <a:bodyPr wrap="square" rtlCol="0">
            <a:spAutoFit/>
          </a:bodyPr>
          <a:lstStyle/>
          <a:p>
            <a:r>
              <a:rPr lang="sk-SK" b="1" dirty="0">
                <a:solidFill>
                  <a:schemeClr val="accent1"/>
                </a:solidFill>
              </a:rPr>
              <a:t>10 ks</a:t>
            </a:r>
          </a:p>
        </p:txBody>
      </p:sp>
      <p:sp>
        <p:nvSpPr>
          <p:cNvPr id="25" name="BlokTextu 24"/>
          <p:cNvSpPr txBox="1"/>
          <p:nvPr/>
        </p:nvSpPr>
        <p:spPr>
          <a:xfrm>
            <a:off x="5456362" y="5788490"/>
            <a:ext cx="817905" cy="369332"/>
          </a:xfrm>
          <a:prstGeom prst="rect">
            <a:avLst/>
          </a:prstGeom>
          <a:noFill/>
        </p:spPr>
        <p:txBody>
          <a:bodyPr wrap="square" rtlCol="0">
            <a:spAutoFit/>
          </a:bodyPr>
          <a:lstStyle/>
          <a:p>
            <a:r>
              <a:rPr lang="sk-SK" b="1" dirty="0">
                <a:solidFill>
                  <a:schemeClr val="accent1"/>
                </a:solidFill>
              </a:rPr>
              <a:t>14 ks</a:t>
            </a:r>
          </a:p>
        </p:txBody>
      </p:sp>
      <p:cxnSp>
        <p:nvCxnSpPr>
          <p:cNvPr id="19" name="Rovná spojovacia šípka 18"/>
          <p:cNvCxnSpPr/>
          <p:nvPr/>
        </p:nvCxnSpPr>
        <p:spPr>
          <a:xfrm rot="10800000">
            <a:off x="4091456" y="3525848"/>
            <a:ext cx="0" cy="461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Rovná spojovacia šípka 26"/>
          <p:cNvCxnSpPr/>
          <p:nvPr/>
        </p:nvCxnSpPr>
        <p:spPr>
          <a:xfrm>
            <a:off x="4939987" y="4815649"/>
            <a:ext cx="7025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0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273685"/>
            <a:ext cx="10515600" cy="1325563"/>
          </a:xfrm>
        </p:spPr>
        <p:txBody>
          <a:bodyPr>
            <a:normAutofit/>
          </a:bodyPr>
          <a:lstStyle/>
          <a:p>
            <a:r>
              <a:rPr lang="sk-SK" dirty="0"/>
              <a:t>Rovnovážna cena a množstvo</a:t>
            </a:r>
          </a:p>
        </p:txBody>
      </p:sp>
      <p:cxnSp>
        <p:nvCxnSpPr>
          <p:cNvPr id="23" name="Rovná spojovacia šípka 22"/>
          <p:cNvCxnSpPr/>
          <p:nvPr/>
        </p:nvCxnSpPr>
        <p:spPr>
          <a:xfrm flipV="1">
            <a:off x="3264408" y="5686011"/>
            <a:ext cx="5040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Rovná spojovacia šípka 23"/>
          <p:cNvCxnSpPr/>
          <p:nvPr/>
        </p:nvCxnSpPr>
        <p:spPr>
          <a:xfrm flipV="1">
            <a:off x="3483046" y="1622726"/>
            <a:ext cx="0" cy="43200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 name="Rovná spojnica 5"/>
          <p:cNvCxnSpPr/>
          <p:nvPr/>
        </p:nvCxnSpPr>
        <p:spPr>
          <a:xfrm>
            <a:off x="3824869" y="2071897"/>
            <a:ext cx="3289609" cy="28622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BlokTextu 7"/>
          <p:cNvSpPr txBox="1"/>
          <p:nvPr/>
        </p:nvSpPr>
        <p:spPr>
          <a:xfrm>
            <a:off x="6776075" y="3973850"/>
            <a:ext cx="974023" cy="369332"/>
          </a:xfrm>
          <a:prstGeom prst="rect">
            <a:avLst/>
          </a:prstGeom>
          <a:noFill/>
        </p:spPr>
        <p:txBody>
          <a:bodyPr wrap="square" rtlCol="0">
            <a:spAutoFit/>
          </a:bodyPr>
          <a:lstStyle/>
          <a:p>
            <a:r>
              <a:rPr lang="sk-SK" b="1" dirty="0">
                <a:solidFill>
                  <a:schemeClr val="accent1"/>
                </a:solidFill>
              </a:rPr>
              <a:t>dopyt</a:t>
            </a:r>
          </a:p>
        </p:txBody>
      </p:sp>
      <p:sp>
        <p:nvSpPr>
          <p:cNvPr id="11" name="BlokTextu 10"/>
          <p:cNvSpPr txBox="1"/>
          <p:nvPr/>
        </p:nvSpPr>
        <p:spPr>
          <a:xfrm>
            <a:off x="2483079" y="1887231"/>
            <a:ext cx="817905" cy="369332"/>
          </a:xfrm>
          <a:prstGeom prst="rect">
            <a:avLst/>
          </a:prstGeom>
          <a:noFill/>
        </p:spPr>
        <p:txBody>
          <a:bodyPr wrap="square" rtlCol="0">
            <a:spAutoFit/>
          </a:bodyPr>
          <a:lstStyle/>
          <a:p>
            <a:r>
              <a:rPr lang="sk-SK" b="1" dirty="0">
                <a:solidFill>
                  <a:schemeClr val="accent1"/>
                </a:solidFill>
              </a:rPr>
              <a:t>cena</a:t>
            </a:r>
          </a:p>
        </p:txBody>
      </p:sp>
      <p:sp>
        <p:nvSpPr>
          <p:cNvPr id="12" name="BlokTextu 11"/>
          <p:cNvSpPr txBox="1"/>
          <p:nvPr/>
        </p:nvSpPr>
        <p:spPr>
          <a:xfrm>
            <a:off x="7326352" y="5878760"/>
            <a:ext cx="1241652" cy="369332"/>
          </a:xfrm>
          <a:prstGeom prst="rect">
            <a:avLst/>
          </a:prstGeom>
          <a:noFill/>
        </p:spPr>
        <p:txBody>
          <a:bodyPr wrap="square" rtlCol="0">
            <a:spAutoFit/>
          </a:bodyPr>
          <a:lstStyle/>
          <a:p>
            <a:r>
              <a:rPr lang="sk-SK" b="1" dirty="0">
                <a:solidFill>
                  <a:schemeClr val="accent1"/>
                </a:solidFill>
              </a:rPr>
              <a:t>množstvo</a:t>
            </a:r>
          </a:p>
        </p:txBody>
      </p:sp>
      <p:cxnSp>
        <p:nvCxnSpPr>
          <p:cNvPr id="10" name="Rovná spojnica 9"/>
          <p:cNvCxnSpPr/>
          <p:nvPr/>
        </p:nvCxnSpPr>
        <p:spPr>
          <a:xfrm>
            <a:off x="3465802" y="2963994"/>
            <a:ext cx="2310530" cy="1115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ovná spojnica 13"/>
          <p:cNvCxnSpPr/>
          <p:nvPr/>
        </p:nvCxnSpPr>
        <p:spPr>
          <a:xfrm>
            <a:off x="4828478" y="2963994"/>
            <a:ext cx="0" cy="272201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ovná spojnica 16"/>
          <p:cNvCxnSpPr/>
          <p:nvPr/>
        </p:nvCxnSpPr>
        <p:spPr>
          <a:xfrm>
            <a:off x="5776332" y="2963991"/>
            <a:ext cx="0" cy="272201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Rovná spojnica 17"/>
          <p:cNvCxnSpPr/>
          <p:nvPr/>
        </p:nvCxnSpPr>
        <p:spPr>
          <a:xfrm>
            <a:off x="3483046" y="3770711"/>
            <a:ext cx="2288217" cy="2614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BlokTextu 19"/>
          <p:cNvSpPr txBox="1"/>
          <p:nvPr/>
        </p:nvSpPr>
        <p:spPr>
          <a:xfrm>
            <a:off x="2535193" y="2755070"/>
            <a:ext cx="817905" cy="369332"/>
          </a:xfrm>
          <a:prstGeom prst="rect">
            <a:avLst/>
          </a:prstGeom>
          <a:noFill/>
        </p:spPr>
        <p:txBody>
          <a:bodyPr wrap="square" rtlCol="0">
            <a:spAutoFit/>
          </a:bodyPr>
          <a:lstStyle/>
          <a:p>
            <a:r>
              <a:rPr lang="sk-SK" b="1" dirty="0">
                <a:solidFill>
                  <a:schemeClr val="accent1"/>
                </a:solidFill>
              </a:rPr>
              <a:t>2,5 €</a:t>
            </a:r>
          </a:p>
        </p:txBody>
      </p:sp>
      <p:sp>
        <p:nvSpPr>
          <p:cNvPr id="21" name="BlokTextu 20"/>
          <p:cNvSpPr txBox="1"/>
          <p:nvPr/>
        </p:nvSpPr>
        <p:spPr>
          <a:xfrm>
            <a:off x="2535193" y="3586045"/>
            <a:ext cx="817905" cy="369332"/>
          </a:xfrm>
          <a:prstGeom prst="rect">
            <a:avLst/>
          </a:prstGeom>
          <a:noFill/>
        </p:spPr>
        <p:txBody>
          <a:bodyPr wrap="square" rtlCol="0">
            <a:spAutoFit/>
          </a:bodyPr>
          <a:lstStyle/>
          <a:p>
            <a:r>
              <a:rPr lang="sk-SK" b="1" dirty="0">
                <a:solidFill>
                  <a:schemeClr val="accent1"/>
                </a:solidFill>
              </a:rPr>
              <a:t>2 €</a:t>
            </a:r>
          </a:p>
        </p:txBody>
      </p:sp>
      <p:sp>
        <p:nvSpPr>
          <p:cNvPr id="22" name="BlokTextu 21"/>
          <p:cNvSpPr txBox="1"/>
          <p:nvPr/>
        </p:nvSpPr>
        <p:spPr>
          <a:xfrm>
            <a:off x="4151895" y="5788490"/>
            <a:ext cx="817905" cy="369332"/>
          </a:xfrm>
          <a:prstGeom prst="rect">
            <a:avLst/>
          </a:prstGeom>
          <a:noFill/>
        </p:spPr>
        <p:txBody>
          <a:bodyPr wrap="square" rtlCol="0">
            <a:spAutoFit/>
          </a:bodyPr>
          <a:lstStyle/>
          <a:p>
            <a:r>
              <a:rPr lang="sk-SK" b="1" dirty="0">
                <a:solidFill>
                  <a:schemeClr val="accent1"/>
                </a:solidFill>
              </a:rPr>
              <a:t>10 ks</a:t>
            </a:r>
          </a:p>
        </p:txBody>
      </p:sp>
      <p:sp>
        <p:nvSpPr>
          <p:cNvPr id="25" name="BlokTextu 24"/>
          <p:cNvSpPr txBox="1"/>
          <p:nvPr/>
        </p:nvSpPr>
        <p:spPr>
          <a:xfrm>
            <a:off x="5668235" y="5788490"/>
            <a:ext cx="817905" cy="369332"/>
          </a:xfrm>
          <a:prstGeom prst="rect">
            <a:avLst/>
          </a:prstGeom>
          <a:noFill/>
        </p:spPr>
        <p:txBody>
          <a:bodyPr wrap="square" rtlCol="0">
            <a:spAutoFit/>
          </a:bodyPr>
          <a:lstStyle/>
          <a:p>
            <a:r>
              <a:rPr lang="sk-SK" b="1" dirty="0">
                <a:solidFill>
                  <a:schemeClr val="accent1"/>
                </a:solidFill>
              </a:rPr>
              <a:t>14 ks</a:t>
            </a:r>
          </a:p>
        </p:txBody>
      </p:sp>
      <p:cxnSp>
        <p:nvCxnSpPr>
          <p:cNvPr id="26" name="Rovná spojnica 25"/>
          <p:cNvCxnSpPr/>
          <p:nvPr/>
        </p:nvCxnSpPr>
        <p:spPr>
          <a:xfrm flipH="1">
            <a:off x="3717222" y="2049594"/>
            <a:ext cx="3185383" cy="26918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BlokTextu 27"/>
          <p:cNvSpPr txBox="1"/>
          <p:nvPr/>
        </p:nvSpPr>
        <p:spPr>
          <a:xfrm>
            <a:off x="6649768" y="2543827"/>
            <a:ext cx="1078027" cy="369332"/>
          </a:xfrm>
          <a:prstGeom prst="rect">
            <a:avLst/>
          </a:prstGeom>
          <a:noFill/>
        </p:spPr>
        <p:txBody>
          <a:bodyPr wrap="square" rtlCol="0">
            <a:spAutoFit/>
          </a:bodyPr>
          <a:lstStyle/>
          <a:p>
            <a:r>
              <a:rPr lang="sk-SK" b="1" dirty="0">
                <a:solidFill>
                  <a:schemeClr val="accent1"/>
                </a:solidFill>
              </a:rPr>
              <a:t>ponuka</a:t>
            </a:r>
          </a:p>
        </p:txBody>
      </p:sp>
      <p:cxnSp>
        <p:nvCxnSpPr>
          <p:cNvPr id="29" name="Rovná spojnica 28"/>
          <p:cNvCxnSpPr/>
          <p:nvPr/>
        </p:nvCxnSpPr>
        <p:spPr>
          <a:xfrm>
            <a:off x="3453529" y="3347069"/>
            <a:ext cx="1891088" cy="2614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Rovná spojnica 29"/>
          <p:cNvCxnSpPr/>
          <p:nvPr/>
        </p:nvCxnSpPr>
        <p:spPr>
          <a:xfrm>
            <a:off x="5322315" y="3393552"/>
            <a:ext cx="0" cy="224960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BlokTextu 30"/>
          <p:cNvSpPr txBox="1"/>
          <p:nvPr/>
        </p:nvSpPr>
        <p:spPr>
          <a:xfrm>
            <a:off x="2535193" y="3162403"/>
            <a:ext cx="817905" cy="369332"/>
          </a:xfrm>
          <a:prstGeom prst="rect">
            <a:avLst/>
          </a:prstGeom>
          <a:noFill/>
        </p:spPr>
        <p:txBody>
          <a:bodyPr wrap="square" rtlCol="0">
            <a:spAutoFit/>
          </a:bodyPr>
          <a:lstStyle/>
          <a:p>
            <a:r>
              <a:rPr lang="sk-SK" b="1" dirty="0">
                <a:solidFill>
                  <a:srgbClr val="00B0F0"/>
                </a:solidFill>
              </a:rPr>
              <a:t>2,3 €</a:t>
            </a:r>
          </a:p>
        </p:txBody>
      </p:sp>
      <p:sp>
        <p:nvSpPr>
          <p:cNvPr id="32" name="BlokTextu 31"/>
          <p:cNvSpPr txBox="1"/>
          <p:nvPr/>
        </p:nvSpPr>
        <p:spPr>
          <a:xfrm>
            <a:off x="4921219" y="5788490"/>
            <a:ext cx="817905" cy="369332"/>
          </a:xfrm>
          <a:prstGeom prst="rect">
            <a:avLst/>
          </a:prstGeom>
          <a:noFill/>
        </p:spPr>
        <p:txBody>
          <a:bodyPr wrap="square" rtlCol="0">
            <a:spAutoFit/>
          </a:bodyPr>
          <a:lstStyle/>
          <a:p>
            <a:r>
              <a:rPr lang="sk-SK" b="1" dirty="0">
                <a:solidFill>
                  <a:srgbClr val="00B0F0"/>
                </a:solidFill>
              </a:rPr>
              <a:t>12 ks</a:t>
            </a:r>
          </a:p>
        </p:txBody>
      </p:sp>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862" y="277291"/>
            <a:ext cx="1396967" cy="1318350"/>
          </a:xfrm>
          <a:prstGeom prst="rect">
            <a:avLst/>
          </a:prstGeom>
        </p:spPr>
      </p:pic>
    </p:spTree>
    <p:extLst>
      <p:ext uri="{BB962C8B-B14F-4D97-AF65-F5344CB8AC3E}">
        <p14:creationId xmlns:p14="http://schemas.microsoft.com/office/powerpoint/2010/main" val="3520823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747132" y="2236573"/>
            <a:ext cx="6389648" cy="2236573"/>
          </a:xfrm>
        </p:spPr>
        <p:txBody>
          <a:bodyPr>
            <a:normAutofit/>
          </a:bodyPr>
          <a:lstStyle/>
          <a:p>
            <a:pPr algn="ctr"/>
            <a:r>
              <a:rPr lang="sk-SK" sz="3600" dirty="0"/>
              <a:t>Pani Národohospodárska dostala ponuku od svojich zákazníkov aby piekla aj slané pečivo. </a:t>
            </a:r>
          </a:p>
        </p:txBody>
      </p:sp>
      <p:pic>
        <p:nvPicPr>
          <p:cNvPr id="3" name="Obrázok 2">
            <a:extLst>
              <a:ext uri="{FF2B5EF4-FFF2-40B4-BE49-F238E27FC236}">
                <a16:creationId xmlns:a16="http://schemas.microsoft.com/office/drawing/2014/main" id="{092D8B13-1C26-4012-A4FC-551A5769D2B4}"/>
              </a:ext>
            </a:extLst>
          </p:cNvPr>
          <p:cNvPicPr>
            <a:picLocks noChangeAspect="1"/>
          </p:cNvPicPr>
          <p:nvPr/>
        </p:nvPicPr>
        <p:blipFill>
          <a:blip r:embed="rId2"/>
          <a:stretch>
            <a:fillRect/>
          </a:stretch>
        </p:blipFill>
        <p:spPr>
          <a:xfrm>
            <a:off x="7449966" y="1135164"/>
            <a:ext cx="4009733" cy="4009733"/>
          </a:xfrm>
          <a:prstGeom prst="rect">
            <a:avLst/>
          </a:prstGeom>
        </p:spPr>
      </p:pic>
    </p:spTree>
    <p:extLst>
      <p:ext uri="{BB962C8B-B14F-4D97-AF65-F5344CB8AC3E}">
        <p14:creationId xmlns:p14="http://schemas.microsoft.com/office/powerpoint/2010/main" val="250517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24EA4F11-73E7-45BC-B976-2C735AFC78A1}"/>
              </a:ext>
            </a:extLst>
          </p:cNvPr>
          <p:cNvGraphicFramePr>
            <a:graphicFrameLocks noChangeAspect="1"/>
          </p:cNvGraphicFramePr>
          <p:nvPr>
            <p:extLst/>
          </p:nvPr>
        </p:nvGraphicFramePr>
        <p:xfrm>
          <a:off x="2252663" y="719138"/>
          <a:ext cx="7685087" cy="5418137"/>
        </p:xfrm>
        <a:graphic>
          <a:graphicData uri="http://schemas.openxmlformats.org/presentationml/2006/ole">
            <mc:AlternateContent xmlns:mc="http://schemas.openxmlformats.org/markup-compatibility/2006">
              <mc:Choice xmlns:v="urn:schemas-microsoft-com:vml" Requires="v">
                <p:oleObj spid="_x0000_s3089" name="Document" r:id="rId3" imgW="13317083" imgH="9387892" progId="Word.Document.12">
                  <p:embed/>
                </p:oleObj>
              </mc:Choice>
              <mc:Fallback>
                <p:oleObj name="Document" r:id="rId3" imgW="13317083" imgH="9387892" progId="Word.Document.12">
                  <p:embed/>
                  <p:pic>
                    <p:nvPicPr>
                      <p:cNvPr id="3" name="Objekt 2">
                        <a:extLst>
                          <a:ext uri="{FF2B5EF4-FFF2-40B4-BE49-F238E27FC236}">
                            <a16:creationId xmlns:a16="http://schemas.microsoft.com/office/drawing/2014/main" id="{24EA4F11-73E7-45BC-B976-2C735AFC78A1}"/>
                          </a:ext>
                        </a:extLst>
                      </p:cNvPr>
                      <p:cNvPicPr/>
                      <p:nvPr/>
                    </p:nvPicPr>
                    <p:blipFill>
                      <a:blip r:embed="rId4"/>
                      <a:stretch>
                        <a:fillRect/>
                      </a:stretch>
                    </p:blipFill>
                    <p:spPr>
                      <a:xfrm>
                        <a:off x="2252663" y="719138"/>
                        <a:ext cx="7685087" cy="5418137"/>
                      </a:xfrm>
                      <a:prstGeom prst="rect">
                        <a:avLst/>
                      </a:prstGeom>
                    </p:spPr>
                  </p:pic>
                </p:oleObj>
              </mc:Fallback>
            </mc:AlternateContent>
          </a:graphicData>
        </a:graphic>
      </p:graphicFrame>
    </p:spTree>
    <p:extLst>
      <p:ext uri="{BB962C8B-B14F-4D97-AF65-F5344CB8AC3E}">
        <p14:creationId xmlns:p14="http://schemas.microsoft.com/office/powerpoint/2010/main" val="411097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415925"/>
            <a:ext cx="10515600" cy="1325563"/>
          </a:xfrm>
        </p:spPr>
        <p:txBody>
          <a:bodyPr>
            <a:normAutofit/>
          </a:bodyPr>
          <a:lstStyle/>
          <a:p>
            <a:r>
              <a:rPr lang="sk-SK" dirty="0"/>
              <a:t>Aké otázky si musí pani Národohospodárska zodpovedať?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2000250"/>
            <a:ext cx="10646281" cy="4351338"/>
          </a:xfrm>
        </p:spPr>
        <p:txBody>
          <a:bodyPr>
            <a:normAutofit/>
          </a:bodyPr>
          <a:lstStyle/>
          <a:p>
            <a:pPr lvl="0"/>
            <a:endParaRPr lang="sk-SK" sz="2600" dirty="0"/>
          </a:p>
          <a:p>
            <a:pPr lvl="0"/>
            <a:r>
              <a:rPr lang="sk-SK" sz="2600" dirty="0"/>
              <a:t>Je vhodné pri podnikaní rozdeliť svoje aktivity na niekoľko druhov? </a:t>
            </a:r>
          </a:p>
          <a:p>
            <a:pPr lvl="0"/>
            <a:endParaRPr lang="sk-SK" sz="2600" dirty="0"/>
          </a:p>
          <a:p>
            <a:pPr lvl="0"/>
            <a:r>
              <a:rPr lang="sk-SK" sz="2600" dirty="0"/>
              <a:t>Čo so sebou prináša rozdelenie aktivít – riziká </a:t>
            </a:r>
            <a:r>
              <a:rPr lang="sk-SK" sz="2600" dirty="0" err="1"/>
              <a:t>vs</a:t>
            </a:r>
            <a:r>
              <a:rPr lang="sk-SK" sz="2600" dirty="0"/>
              <a:t>. výhody. </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197269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792986"/>
            <a:ext cx="10646281" cy="4351338"/>
          </a:xfrm>
        </p:spPr>
        <p:txBody>
          <a:bodyPr>
            <a:normAutofit/>
          </a:bodyPr>
          <a:lstStyle/>
          <a:p>
            <a:pPr marL="0" lvl="0" indent="0">
              <a:buNone/>
            </a:pPr>
            <a:endParaRPr lang="sk-SK" sz="2600" dirty="0"/>
          </a:p>
          <a:p>
            <a:pPr marL="0" lvl="0" indent="0">
              <a:buNone/>
            </a:pPr>
            <a:r>
              <a:rPr lang="sk-SK" sz="2600" dirty="0"/>
              <a:t>Pani Národohospodárska vie, že dokáže upiecť pri cene 2,5 € za koláč 3 000 koláčov denne. Ak by piekla aj slané pečivo, pri cene 1 € / kus by dokázala upiecť 5 000 kusov. </a:t>
            </a:r>
          </a:p>
          <a:p>
            <a:pPr marL="0" lvl="0" indent="0">
              <a:buNone/>
            </a:pPr>
            <a:r>
              <a:rPr lang="sk-SK" sz="2600" dirty="0"/>
              <a:t>Jej najbližší konkurent dokáže pri rovnakej cene koláčov upiecť denne 2 000 kusov a pri rovnakej cene slaného pečiva  4 500 kusov. </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2311534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374269"/>
            <a:ext cx="10515600" cy="1325563"/>
          </a:xfrm>
        </p:spPr>
        <p:txBody>
          <a:bodyPr>
            <a:normAutofit/>
          </a:bodyPr>
          <a:lstStyle/>
          <a:p>
            <a:r>
              <a:rPr lang="sk-SK" dirty="0"/>
              <a:t>Úloha</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847850"/>
            <a:ext cx="10646281" cy="4351338"/>
          </a:xfrm>
        </p:spPr>
        <p:txBody>
          <a:bodyPr>
            <a:normAutofit/>
          </a:bodyPr>
          <a:lstStyle/>
          <a:p>
            <a:pPr lvl="0"/>
            <a:endParaRPr lang="sk-SK" sz="2600" dirty="0"/>
          </a:p>
          <a:p>
            <a:pPr marL="0" lvl="0" indent="0">
              <a:buNone/>
            </a:pPr>
            <a:r>
              <a:rPr lang="sk-SK" sz="2600" dirty="0"/>
              <a:t>Bude pani Národohospodárska piecť:</a:t>
            </a:r>
          </a:p>
          <a:p>
            <a:pPr lvl="0"/>
            <a:endParaRPr lang="sk-SK" sz="2600" dirty="0"/>
          </a:p>
          <a:p>
            <a:pPr marL="714375" lvl="0" indent="0">
              <a:buNone/>
            </a:pPr>
            <a:r>
              <a:rPr lang="sk-SK" sz="2600" dirty="0"/>
              <a:t>Koláče? </a:t>
            </a:r>
          </a:p>
          <a:p>
            <a:pPr marL="714375" lvl="0" indent="0">
              <a:buNone/>
            </a:pPr>
            <a:r>
              <a:rPr lang="sk-SK" sz="2600" dirty="0"/>
              <a:t>Slané pečivo?</a:t>
            </a:r>
          </a:p>
          <a:p>
            <a:pPr marL="714375" lvl="0" indent="0">
              <a:buNone/>
            </a:pPr>
            <a:r>
              <a:rPr lang="sk-SK" sz="2600" dirty="0"/>
              <a:t>Rozdelí si čas a polovicu dňa sa bude venovať koláčom a polovicu dňa slanému pečivu? </a:t>
            </a:r>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3534110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normAutofit/>
          </a:bodyPr>
          <a:lstStyle/>
          <a:p>
            <a:r>
              <a:rPr lang="sk-SK" dirty="0"/>
              <a:t>Teória komparatívnych výhod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551178"/>
            <a:ext cx="6811192" cy="4351338"/>
          </a:xfrm>
        </p:spPr>
        <p:txBody>
          <a:bodyPr>
            <a:normAutofit/>
          </a:bodyPr>
          <a:lstStyle/>
          <a:p>
            <a:pPr lvl="0"/>
            <a:endParaRPr lang="sk-SK" sz="2600" dirty="0"/>
          </a:p>
          <a:p>
            <a:pPr lvl="0"/>
            <a:r>
              <a:rPr lang="sk-SK" sz="2600" dirty="0"/>
              <a:t>Pani Národohospodárska dokáže vyprodukovať viac koláčov ako aj viac slaného pečivá – má absolútne komparatívne výhody</a:t>
            </a:r>
          </a:p>
          <a:p>
            <a:pPr lvl="0"/>
            <a:endParaRPr lang="sk-SK" sz="2600" dirty="0"/>
          </a:p>
          <a:p>
            <a:pPr lvl="0"/>
            <a:r>
              <a:rPr lang="sk-SK" sz="2600" dirty="0"/>
              <a:t>Koláče: 3 000 &gt; 2 000</a:t>
            </a:r>
          </a:p>
          <a:p>
            <a:pPr lvl="0"/>
            <a:endParaRPr lang="sk-SK" sz="2600" dirty="0"/>
          </a:p>
          <a:p>
            <a:pPr lvl="0"/>
            <a:r>
              <a:rPr lang="sk-SK" sz="2600" dirty="0"/>
              <a:t>Slané pečivo: 5 000 &gt; 4 000</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620243"/>
            <a:ext cx="4115133" cy="4034444"/>
          </a:xfrm>
          <a:prstGeom prst="rect">
            <a:avLst/>
          </a:prstGeom>
        </p:spPr>
      </p:pic>
      <p:sp>
        <p:nvSpPr>
          <p:cNvPr id="5" name="BlokTextu 4"/>
          <p:cNvSpPr txBox="1"/>
          <p:nvPr/>
        </p:nvSpPr>
        <p:spPr>
          <a:xfrm>
            <a:off x="8888197" y="5720785"/>
            <a:ext cx="2321912" cy="276999"/>
          </a:xfrm>
          <a:prstGeom prst="rect">
            <a:avLst/>
          </a:prstGeom>
          <a:noFill/>
        </p:spPr>
        <p:txBody>
          <a:bodyPr wrap="square" rtlCol="0">
            <a:spAutoFit/>
          </a:bodyPr>
          <a:lstStyle/>
          <a:p>
            <a:r>
              <a:rPr lang="sk-SK" sz="1200" dirty="0"/>
              <a:t>Zdroj: istockphoto.com</a:t>
            </a:r>
          </a:p>
        </p:txBody>
      </p:sp>
    </p:spTree>
    <p:extLst>
      <p:ext uri="{BB962C8B-B14F-4D97-AF65-F5344CB8AC3E}">
        <p14:creationId xmlns:p14="http://schemas.microsoft.com/office/powerpoint/2010/main" val="333108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normAutofit/>
          </a:bodyPr>
          <a:lstStyle/>
          <a:p>
            <a:r>
              <a:rPr lang="sk-SK" dirty="0"/>
              <a:t>Teória komparatívnych výhod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8" y="1756410"/>
            <a:ext cx="10646281" cy="4351338"/>
          </a:xfrm>
        </p:spPr>
        <p:txBody>
          <a:bodyPr>
            <a:normAutofit/>
          </a:bodyPr>
          <a:lstStyle/>
          <a:p>
            <a:pPr lvl="0"/>
            <a:endParaRPr lang="sk-SK" sz="2600" dirty="0"/>
          </a:p>
          <a:p>
            <a:pPr lvl="0"/>
            <a:r>
              <a:rPr lang="sk-SK" sz="2600" dirty="0"/>
              <a:t>Pri ktorej činnosti je ale pani Národohospodárska  efektívnejšia ako jej konkurent? </a:t>
            </a:r>
          </a:p>
          <a:p>
            <a:pPr lvl="0"/>
            <a:r>
              <a:rPr lang="sk-SK" sz="2600" dirty="0"/>
              <a:t>Koláče: 3 000 / 2 000 = 1,5</a:t>
            </a:r>
          </a:p>
          <a:p>
            <a:pPr lvl="0"/>
            <a:r>
              <a:rPr lang="sk-SK" sz="2600" dirty="0"/>
              <a:t>Slané pečivo: 5 000 / 4 000 = 1,25</a:t>
            </a:r>
          </a:p>
          <a:p>
            <a:pPr lvl="0"/>
            <a:endParaRPr lang="sk-SK" sz="2600" dirty="0"/>
          </a:p>
          <a:p>
            <a:pPr lvl="0"/>
            <a:r>
              <a:rPr lang="sk-SK" sz="2600" dirty="0"/>
              <a:t>Pani Národohospodárska dokáže upiecť 1,5 násobok koláčov a len 1,25 násobok slaného pečiva – efektívnejšia je pri pečení koláčov a bude teda piecť koláče</a:t>
            </a:r>
          </a:p>
          <a:p>
            <a:pPr marL="0" lvl="0" indent="0">
              <a:buNone/>
            </a:pPr>
            <a:endParaRPr lang="sk-SK" sz="2600" dirty="0"/>
          </a:p>
          <a:p>
            <a:pPr marL="0" lvl="0" indent="0">
              <a:buNone/>
            </a:pPr>
            <a:endParaRPr lang="sk-SK" dirty="0"/>
          </a:p>
          <a:p>
            <a:pPr lvl="0"/>
            <a:endParaRPr lang="sk-SK" dirty="0"/>
          </a:p>
          <a:p>
            <a:pPr marL="0" lvl="0" indent="0">
              <a:buNone/>
            </a:pPr>
            <a:endParaRPr lang="sk-SK" dirty="0"/>
          </a:p>
        </p:txBody>
      </p:sp>
    </p:spTree>
    <p:extLst>
      <p:ext uri="{BB962C8B-B14F-4D97-AF65-F5344CB8AC3E}">
        <p14:creationId xmlns:p14="http://schemas.microsoft.com/office/powerpoint/2010/main" val="3192233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a:xfrm>
            <a:off x="694509" y="273685"/>
            <a:ext cx="10515600" cy="839207"/>
          </a:xfrm>
        </p:spPr>
        <p:txBody>
          <a:bodyPr>
            <a:normAutofit/>
          </a:bodyPr>
          <a:lstStyle/>
          <a:p>
            <a:r>
              <a:rPr lang="sk-SK" sz="2800" dirty="0"/>
              <a:t>Ako by to vyzeralo pri špecializácii a bez špecializácie?</a:t>
            </a:r>
          </a:p>
        </p:txBody>
      </p:sp>
      <p:graphicFrame>
        <p:nvGraphicFramePr>
          <p:cNvPr id="5" name="Tabuľka 4"/>
          <p:cNvGraphicFramePr>
            <a:graphicFrameLocks noGrp="1"/>
          </p:cNvGraphicFramePr>
          <p:nvPr>
            <p:extLst>
              <p:ext uri="{D42A27DB-BD31-4B8C-83A1-F6EECF244321}">
                <p14:modId xmlns:p14="http://schemas.microsoft.com/office/powerpoint/2010/main" val="1969229694"/>
              </p:ext>
            </p:extLst>
          </p:nvPr>
        </p:nvGraphicFramePr>
        <p:xfrm>
          <a:off x="1921144" y="1488772"/>
          <a:ext cx="8062330" cy="1112520"/>
        </p:xfrm>
        <a:graphic>
          <a:graphicData uri="http://schemas.openxmlformats.org/drawingml/2006/table">
            <a:tbl>
              <a:tblPr firstRow="1" bandRow="1">
                <a:tableStyleId>{5C22544A-7EE6-4342-B048-85BDC9FD1C3A}</a:tableStyleId>
              </a:tblPr>
              <a:tblGrid>
                <a:gridCol w="2225595">
                  <a:extLst>
                    <a:ext uri="{9D8B030D-6E8A-4147-A177-3AD203B41FA5}">
                      <a16:colId xmlns:a16="http://schemas.microsoft.com/office/drawing/2014/main" val="1590934003"/>
                    </a:ext>
                  </a:extLst>
                </a:gridCol>
                <a:gridCol w="3149292">
                  <a:extLst>
                    <a:ext uri="{9D8B030D-6E8A-4147-A177-3AD203B41FA5}">
                      <a16:colId xmlns:a16="http://schemas.microsoft.com/office/drawing/2014/main" val="3939282897"/>
                    </a:ext>
                  </a:extLst>
                </a:gridCol>
                <a:gridCol w="2687443">
                  <a:extLst>
                    <a:ext uri="{9D8B030D-6E8A-4147-A177-3AD203B41FA5}">
                      <a16:colId xmlns:a16="http://schemas.microsoft.com/office/drawing/2014/main" val="1958830087"/>
                    </a:ext>
                  </a:extLst>
                </a:gridCol>
              </a:tblGrid>
              <a:tr h="370840">
                <a:tc>
                  <a:txBody>
                    <a:bodyPr/>
                    <a:lstStyle/>
                    <a:p>
                      <a:r>
                        <a:rPr lang="sk-SK" dirty="0"/>
                        <a:t>Produkt</a:t>
                      </a:r>
                    </a:p>
                  </a:txBody>
                  <a:tcPr/>
                </a:tc>
                <a:tc>
                  <a:txBody>
                    <a:bodyPr/>
                    <a:lstStyle/>
                    <a:p>
                      <a:r>
                        <a:rPr lang="sk-SK" dirty="0"/>
                        <a:t>pani Národohospodárska</a:t>
                      </a:r>
                    </a:p>
                  </a:txBody>
                  <a:tcPr/>
                </a:tc>
                <a:tc>
                  <a:txBody>
                    <a:bodyPr/>
                    <a:lstStyle/>
                    <a:p>
                      <a:r>
                        <a:rPr lang="sk-SK" dirty="0"/>
                        <a:t>Konkurent</a:t>
                      </a:r>
                    </a:p>
                  </a:txBody>
                  <a:tcPr/>
                </a:tc>
                <a:extLst>
                  <a:ext uri="{0D108BD9-81ED-4DB2-BD59-A6C34878D82A}">
                    <a16:rowId xmlns:a16="http://schemas.microsoft.com/office/drawing/2014/main" val="1856984376"/>
                  </a:ext>
                </a:extLst>
              </a:tr>
              <a:tr h="370840">
                <a:tc>
                  <a:txBody>
                    <a:bodyPr/>
                    <a:lstStyle/>
                    <a:p>
                      <a:r>
                        <a:rPr lang="sk-SK" dirty="0"/>
                        <a:t>Koláče</a:t>
                      </a:r>
                    </a:p>
                  </a:txBody>
                  <a:tcPr/>
                </a:tc>
                <a:tc>
                  <a:txBody>
                    <a:bodyPr/>
                    <a:lstStyle/>
                    <a:p>
                      <a:r>
                        <a:rPr lang="sk-SK" dirty="0"/>
                        <a:t>3 000</a:t>
                      </a:r>
                    </a:p>
                  </a:txBody>
                  <a:tcPr/>
                </a:tc>
                <a:tc>
                  <a:txBody>
                    <a:bodyPr/>
                    <a:lstStyle/>
                    <a:p>
                      <a:r>
                        <a:rPr lang="sk-SK" dirty="0"/>
                        <a:t>0</a:t>
                      </a:r>
                    </a:p>
                  </a:txBody>
                  <a:tcPr/>
                </a:tc>
                <a:extLst>
                  <a:ext uri="{0D108BD9-81ED-4DB2-BD59-A6C34878D82A}">
                    <a16:rowId xmlns:a16="http://schemas.microsoft.com/office/drawing/2014/main" val="3262242219"/>
                  </a:ext>
                </a:extLst>
              </a:tr>
              <a:tr h="370840">
                <a:tc>
                  <a:txBody>
                    <a:bodyPr/>
                    <a:lstStyle/>
                    <a:p>
                      <a:r>
                        <a:rPr lang="sk-SK" dirty="0"/>
                        <a:t>Slané pečivo</a:t>
                      </a:r>
                    </a:p>
                  </a:txBody>
                  <a:tcPr/>
                </a:tc>
                <a:tc>
                  <a:txBody>
                    <a:bodyPr/>
                    <a:lstStyle/>
                    <a:p>
                      <a:r>
                        <a:rPr lang="sk-SK" dirty="0"/>
                        <a:t>0</a:t>
                      </a:r>
                    </a:p>
                  </a:txBody>
                  <a:tcPr/>
                </a:tc>
                <a:tc>
                  <a:txBody>
                    <a:bodyPr/>
                    <a:lstStyle/>
                    <a:p>
                      <a:r>
                        <a:rPr lang="sk-SK" dirty="0"/>
                        <a:t>4 000</a:t>
                      </a:r>
                    </a:p>
                  </a:txBody>
                  <a:tcPr/>
                </a:tc>
                <a:extLst>
                  <a:ext uri="{0D108BD9-81ED-4DB2-BD59-A6C34878D82A}">
                    <a16:rowId xmlns:a16="http://schemas.microsoft.com/office/drawing/2014/main" val="3530481353"/>
                  </a:ext>
                </a:extLst>
              </a:tr>
            </a:tbl>
          </a:graphicData>
        </a:graphic>
      </p:graphicFrame>
      <p:sp>
        <p:nvSpPr>
          <p:cNvPr id="6" name="BlokTextu 5"/>
          <p:cNvSpPr txBox="1"/>
          <p:nvPr/>
        </p:nvSpPr>
        <p:spPr>
          <a:xfrm>
            <a:off x="1888309" y="1119440"/>
            <a:ext cx="6545766" cy="369332"/>
          </a:xfrm>
          <a:prstGeom prst="rect">
            <a:avLst/>
          </a:prstGeom>
          <a:noFill/>
        </p:spPr>
        <p:txBody>
          <a:bodyPr wrap="square" rtlCol="0">
            <a:spAutoFit/>
          </a:bodyPr>
          <a:lstStyle/>
          <a:p>
            <a:r>
              <a:rPr lang="sk-SK" dirty="0"/>
              <a:t>Scenár 1: Pani Národohospodárska pečie koláče</a:t>
            </a:r>
          </a:p>
        </p:txBody>
      </p:sp>
      <p:graphicFrame>
        <p:nvGraphicFramePr>
          <p:cNvPr id="7" name="Tabuľka 6"/>
          <p:cNvGraphicFramePr>
            <a:graphicFrameLocks noGrp="1"/>
          </p:cNvGraphicFramePr>
          <p:nvPr>
            <p:extLst>
              <p:ext uri="{D42A27DB-BD31-4B8C-83A1-F6EECF244321}">
                <p14:modId xmlns:p14="http://schemas.microsoft.com/office/powerpoint/2010/main" val="3001761150"/>
              </p:ext>
            </p:extLst>
          </p:nvPr>
        </p:nvGraphicFramePr>
        <p:xfrm>
          <a:off x="1950883" y="3235798"/>
          <a:ext cx="8062330" cy="1112520"/>
        </p:xfrm>
        <a:graphic>
          <a:graphicData uri="http://schemas.openxmlformats.org/drawingml/2006/table">
            <a:tbl>
              <a:tblPr firstRow="1" bandRow="1">
                <a:tableStyleId>{5C22544A-7EE6-4342-B048-85BDC9FD1C3A}</a:tableStyleId>
              </a:tblPr>
              <a:tblGrid>
                <a:gridCol w="2225595">
                  <a:extLst>
                    <a:ext uri="{9D8B030D-6E8A-4147-A177-3AD203B41FA5}">
                      <a16:colId xmlns:a16="http://schemas.microsoft.com/office/drawing/2014/main" val="1590934003"/>
                    </a:ext>
                  </a:extLst>
                </a:gridCol>
                <a:gridCol w="3149292">
                  <a:extLst>
                    <a:ext uri="{9D8B030D-6E8A-4147-A177-3AD203B41FA5}">
                      <a16:colId xmlns:a16="http://schemas.microsoft.com/office/drawing/2014/main" val="3939282897"/>
                    </a:ext>
                  </a:extLst>
                </a:gridCol>
                <a:gridCol w="2687443">
                  <a:extLst>
                    <a:ext uri="{9D8B030D-6E8A-4147-A177-3AD203B41FA5}">
                      <a16:colId xmlns:a16="http://schemas.microsoft.com/office/drawing/2014/main" val="1958830087"/>
                    </a:ext>
                  </a:extLst>
                </a:gridCol>
              </a:tblGrid>
              <a:tr h="370840">
                <a:tc>
                  <a:txBody>
                    <a:bodyPr/>
                    <a:lstStyle/>
                    <a:p>
                      <a:r>
                        <a:rPr lang="sk-SK" dirty="0"/>
                        <a:t>Produkt</a:t>
                      </a:r>
                    </a:p>
                  </a:txBody>
                  <a:tcPr/>
                </a:tc>
                <a:tc>
                  <a:txBody>
                    <a:bodyPr/>
                    <a:lstStyle/>
                    <a:p>
                      <a:r>
                        <a:rPr lang="sk-SK" dirty="0"/>
                        <a:t>pani Národohospodárska</a:t>
                      </a:r>
                    </a:p>
                  </a:txBody>
                  <a:tcPr/>
                </a:tc>
                <a:tc>
                  <a:txBody>
                    <a:bodyPr/>
                    <a:lstStyle/>
                    <a:p>
                      <a:r>
                        <a:rPr lang="sk-SK" dirty="0"/>
                        <a:t>Konkurent</a:t>
                      </a:r>
                    </a:p>
                  </a:txBody>
                  <a:tcPr/>
                </a:tc>
                <a:extLst>
                  <a:ext uri="{0D108BD9-81ED-4DB2-BD59-A6C34878D82A}">
                    <a16:rowId xmlns:a16="http://schemas.microsoft.com/office/drawing/2014/main" val="1856984376"/>
                  </a:ext>
                </a:extLst>
              </a:tr>
              <a:tr h="370840">
                <a:tc>
                  <a:txBody>
                    <a:bodyPr/>
                    <a:lstStyle/>
                    <a:p>
                      <a:r>
                        <a:rPr lang="sk-SK" dirty="0"/>
                        <a:t>Koláče</a:t>
                      </a:r>
                    </a:p>
                  </a:txBody>
                  <a:tcPr/>
                </a:tc>
                <a:tc>
                  <a:txBody>
                    <a:bodyPr/>
                    <a:lstStyle/>
                    <a:p>
                      <a:r>
                        <a:rPr lang="sk-SK" dirty="0"/>
                        <a:t>0</a:t>
                      </a:r>
                    </a:p>
                  </a:txBody>
                  <a:tcPr/>
                </a:tc>
                <a:tc>
                  <a:txBody>
                    <a:bodyPr/>
                    <a:lstStyle/>
                    <a:p>
                      <a:r>
                        <a:rPr lang="sk-SK" dirty="0"/>
                        <a:t>2 000</a:t>
                      </a:r>
                    </a:p>
                  </a:txBody>
                  <a:tcPr/>
                </a:tc>
                <a:extLst>
                  <a:ext uri="{0D108BD9-81ED-4DB2-BD59-A6C34878D82A}">
                    <a16:rowId xmlns:a16="http://schemas.microsoft.com/office/drawing/2014/main" val="3262242219"/>
                  </a:ext>
                </a:extLst>
              </a:tr>
              <a:tr h="370840">
                <a:tc>
                  <a:txBody>
                    <a:bodyPr/>
                    <a:lstStyle/>
                    <a:p>
                      <a:r>
                        <a:rPr lang="sk-SK" dirty="0"/>
                        <a:t>Slané pečivo</a:t>
                      </a:r>
                    </a:p>
                  </a:txBody>
                  <a:tcPr/>
                </a:tc>
                <a:tc>
                  <a:txBody>
                    <a:bodyPr/>
                    <a:lstStyle/>
                    <a:p>
                      <a:r>
                        <a:rPr lang="sk-SK" dirty="0"/>
                        <a:t>5 000</a:t>
                      </a:r>
                    </a:p>
                  </a:txBody>
                  <a:tcPr/>
                </a:tc>
                <a:tc>
                  <a:txBody>
                    <a:bodyPr/>
                    <a:lstStyle/>
                    <a:p>
                      <a:r>
                        <a:rPr lang="sk-SK" dirty="0"/>
                        <a:t>0</a:t>
                      </a:r>
                    </a:p>
                  </a:txBody>
                  <a:tcPr/>
                </a:tc>
                <a:extLst>
                  <a:ext uri="{0D108BD9-81ED-4DB2-BD59-A6C34878D82A}">
                    <a16:rowId xmlns:a16="http://schemas.microsoft.com/office/drawing/2014/main" val="3530481353"/>
                  </a:ext>
                </a:extLst>
              </a:tr>
            </a:tbl>
          </a:graphicData>
        </a:graphic>
      </p:graphicFrame>
      <p:sp>
        <p:nvSpPr>
          <p:cNvPr id="8" name="BlokTextu 7"/>
          <p:cNvSpPr txBox="1"/>
          <p:nvPr/>
        </p:nvSpPr>
        <p:spPr>
          <a:xfrm>
            <a:off x="1918048" y="2866466"/>
            <a:ext cx="6545766" cy="369332"/>
          </a:xfrm>
          <a:prstGeom prst="rect">
            <a:avLst/>
          </a:prstGeom>
          <a:noFill/>
        </p:spPr>
        <p:txBody>
          <a:bodyPr wrap="square" rtlCol="0">
            <a:spAutoFit/>
          </a:bodyPr>
          <a:lstStyle/>
          <a:p>
            <a:r>
              <a:rPr lang="sk-SK" dirty="0"/>
              <a:t>Scenár 2: Pani Národohospodárska pečie slané pečivo</a:t>
            </a:r>
          </a:p>
        </p:txBody>
      </p:sp>
      <p:graphicFrame>
        <p:nvGraphicFramePr>
          <p:cNvPr id="9" name="Tabuľka 8"/>
          <p:cNvGraphicFramePr>
            <a:graphicFrameLocks noGrp="1"/>
          </p:cNvGraphicFramePr>
          <p:nvPr>
            <p:extLst>
              <p:ext uri="{D42A27DB-BD31-4B8C-83A1-F6EECF244321}">
                <p14:modId xmlns:p14="http://schemas.microsoft.com/office/powerpoint/2010/main" val="2974398121"/>
              </p:ext>
            </p:extLst>
          </p:nvPr>
        </p:nvGraphicFramePr>
        <p:xfrm>
          <a:off x="1950883" y="4930781"/>
          <a:ext cx="8062330" cy="1112520"/>
        </p:xfrm>
        <a:graphic>
          <a:graphicData uri="http://schemas.openxmlformats.org/drawingml/2006/table">
            <a:tbl>
              <a:tblPr firstRow="1" bandRow="1">
                <a:tableStyleId>{5C22544A-7EE6-4342-B048-85BDC9FD1C3A}</a:tableStyleId>
              </a:tblPr>
              <a:tblGrid>
                <a:gridCol w="2225595">
                  <a:extLst>
                    <a:ext uri="{9D8B030D-6E8A-4147-A177-3AD203B41FA5}">
                      <a16:colId xmlns:a16="http://schemas.microsoft.com/office/drawing/2014/main" val="1590934003"/>
                    </a:ext>
                  </a:extLst>
                </a:gridCol>
                <a:gridCol w="3149292">
                  <a:extLst>
                    <a:ext uri="{9D8B030D-6E8A-4147-A177-3AD203B41FA5}">
                      <a16:colId xmlns:a16="http://schemas.microsoft.com/office/drawing/2014/main" val="3939282897"/>
                    </a:ext>
                  </a:extLst>
                </a:gridCol>
                <a:gridCol w="2687443">
                  <a:extLst>
                    <a:ext uri="{9D8B030D-6E8A-4147-A177-3AD203B41FA5}">
                      <a16:colId xmlns:a16="http://schemas.microsoft.com/office/drawing/2014/main" val="1958830087"/>
                    </a:ext>
                  </a:extLst>
                </a:gridCol>
              </a:tblGrid>
              <a:tr h="370840">
                <a:tc>
                  <a:txBody>
                    <a:bodyPr/>
                    <a:lstStyle/>
                    <a:p>
                      <a:r>
                        <a:rPr lang="sk-SK" dirty="0"/>
                        <a:t>Produkt</a:t>
                      </a:r>
                    </a:p>
                  </a:txBody>
                  <a:tcPr/>
                </a:tc>
                <a:tc>
                  <a:txBody>
                    <a:bodyPr/>
                    <a:lstStyle/>
                    <a:p>
                      <a:r>
                        <a:rPr lang="sk-SK" dirty="0"/>
                        <a:t>pani Národohospodárska</a:t>
                      </a:r>
                    </a:p>
                  </a:txBody>
                  <a:tcPr/>
                </a:tc>
                <a:tc>
                  <a:txBody>
                    <a:bodyPr/>
                    <a:lstStyle/>
                    <a:p>
                      <a:r>
                        <a:rPr lang="sk-SK" dirty="0"/>
                        <a:t>Konkurent</a:t>
                      </a:r>
                    </a:p>
                  </a:txBody>
                  <a:tcPr/>
                </a:tc>
                <a:extLst>
                  <a:ext uri="{0D108BD9-81ED-4DB2-BD59-A6C34878D82A}">
                    <a16:rowId xmlns:a16="http://schemas.microsoft.com/office/drawing/2014/main" val="1856984376"/>
                  </a:ext>
                </a:extLst>
              </a:tr>
              <a:tr h="370840">
                <a:tc>
                  <a:txBody>
                    <a:bodyPr/>
                    <a:lstStyle/>
                    <a:p>
                      <a:r>
                        <a:rPr lang="sk-SK" dirty="0"/>
                        <a:t>Koláče</a:t>
                      </a:r>
                    </a:p>
                  </a:txBody>
                  <a:tcPr/>
                </a:tc>
                <a:tc>
                  <a:txBody>
                    <a:bodyPr/>
                    <a:lstStyle/>
                    <a:p>
                      <a:r>
                        <a:rPr lang="sk-SK" dirty="0"/>
                        <a:t>1 500</a:t>
                      </a:r>
                    </a:p>
                  </a:txBody>
                  <a:tcPr/>
                </a:tc>
                <a:tc>
                  <a:txBody>
                    <a:bodyPr/>
                    <a:lstStyle/>
                    <a:p>
                      <a:r>
                        <a:rPr lang="sk-SK" dirty="0"/>
                        <a:t>1 000</a:t>
                      </a:r>
                    </a:p>
                  </a:txBody>
                  <a:tcPr/>
                </a:tc>
                <a:extLst>
                  <a:ext uri="{0D108BD9-81ED-4DB2-BD59-A6C34878D82A}">
                    <a16:rowId xmlns:a16="http://schemas.microsoft.com/office/drawing/2014/main" val="3262242219"/>
                  </a:ext>
                </a:extLst>
              </a:tr>
              <a:tr h="370840">
                <a:tc>
                  <a:txBody>
                    <a:bodyPr/>
                    <a:lstStyle/>
                    <a:p>
                      <a:r>
                        <a:rPr lang="sk-SK" dirty="0"/>
                        <a:t>Slané pečivo</a:t>
                      </a:r>
                    </a:p>
                  </a:txBody>
                  <a:tcPr/>
                </a:tc>
                <a:tc>
                  <a:txBody>
                    <a:bodyPr/>
                    <a:lstStyle/>
                    <a:p>
                      <a:r>
                        <a:rPr lang="sk-SK" dirty="0"/>
                        <a:t>2 500</a:t>
                      </a:r>
                    </a:p>
                  </a:txBody>
                  <a:tcPr/>
                </a:tc>
                <a:tc>
                  <a:txBody>
                    <a:bodyPr/>
                    <a:lstStyle/>
                    <a:p>
                      <a:r>
                        <a:rPr lang="sk-SK" dirty="0"/>
                        <a:t>2 000</a:t>
                      </a:r>
                    </a:p>
                  </a:txBody>
                  <a:tcPr/>
                </a:tc>
                <a:extLst>
                  <a:ext uri="{0D108BD9-81ED-4DB2-BD59-A6C34878D82A}">
                    <a16:rowId xmlns:a16="http://schemas.microsoft.com/office/drawing/2014/main" val="3530481353"/>
                  </a:ext>
                </a:extLst>
              </a:tr>
            </a:tbl>
          </a:graphicData>
        </a:graphic>
      </p:graphicFrame>
      <p:sp>
        <p:nvSpPr>
          <p:cNvPr id="10" name="BlokTextu 9"/>
          <p:cNvSpPr txBox="1"/>
          <p:nvPr/>
        </p:nvSpPr>
        <p:spPr>
          <a:xfrm>
            <a:off x="1973802" y="4561455"/>
            <a:ext cx="8486041" cy="369332"/>
          </a:xfrm>
          <a:prstGeom prst="rect">
            <a:avLst/>
          </a:prstGeom>
          <a:noFill/>
        </p:spPr>
        <p:txBody>
          <a:bodyPr wrap="square" rtlCol="0">
            <a:spAutoFit/>
          </a:bodyPr>
          <a:lstStyle/>
          <a:p>
            <a:r>
              <a:rPr lang="sk-SK" dirty="0"/>
              <a:t>Scenár 3: Pani Národohospodárska si čas rozdelí na koláče aj slané pečivo</a:t>
            </a:r>
          </a:p>
        </p:txBody>
      </p:sp>
    </p:spTree>
    <p:extLst>
      <p:ext uri="{BB962C8B-B14F-4D97-AF65-F5344CB8AC3E}">
        <p14:creationId xmlns:p14="http://schemas.microsoft.com/office/powerpoint/2010/main" val="241535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descr="Obrázok, na ktorom je vektorová grafika, hračka&#10;&#10;Automaticky generovaný popis">
            <a:extLst>
              <a:ext uri="{FF2B5EF4-FFF2-40B4-BE49-F238E27FC236}">
                <a16:creationId xmlns:a16="http://schemas.microsoft.com/office/drawing/2014/main" id="{28B58E2A-BF44-42B5-8176-7728613E6260}"/>
              </a:ext>
            </a:extLst>
          </p:cNvPr>
          <p:cNvPicPr>
            <a:picLocks noGrp="1" noChangeAspect="1"/>
          </p:cNvPicPr>
          <p:nvPr>
            <p:ph idx="1"/>
          </p:nvPr>
        </p:nvPicPr>
        <p:blipFill>
          <a:blip r:embed="rId2"/>
          <a:stretch>
            <a:fillRect/>
          </a:stretch>
        </p:blipFill>
        <p:spPr>
          <a:xfrm>
            <a:off x="3236976" y="152638"/>
            <a:ext cx="5000289" cy="6102158"/>
          </a:xfrm>
        </p:spPr>
      </p:pic>
      <p:sp>
        <p:nvSpPr>
          <p:cNvPr id="6" name="BlokTextu 5">
            <a:extLst>
              <a:ext uri="{FF2B5EF4-FFF2-40B4-BE49-F238E27FC236}">
                <a16:creationId xmlns:a16="http://schemas.microsoft.com/office/drawing/2014/main" id="{C5BB8792-4BDB-474E-9C1E-31BC1C8671CF}"/>
              </a:ext>
            </a:extLst>
          </p:cNvPr>
          <p:cNvSpPr txBox="1"/>
          <p:nvPr/>
        </p:nvSpPr>
        <p:spPr>
          <a:xfrm>
            <a:off x="8037576" y="5638576"/>
            <a:ext cx="2600392" cy="276999"/>
          </a:xfrm>
          <a:prstGeom prst="rect">
            <a:avLst/>
          </a:prstGeom>
          <a:noFill/>
        </p:spPr>
        <p:txBody>
          <a:bodyPr wrap="none" rtlCol="0">
            <a:spAutoFit/>
          </a:bodyPr>
          <a:lstStyle/>
          <a:p>
            <a:r>
              <a:rPr lang="sk-SK" sz="1200" dirty="0"/>
              <a:t>Zdroj : pngtree.com, pngkit.com</a:t>
            </a:r>
          </a:p>
        </p:txBody>
      </p:sp>
    </p:spTree>
    <p:extLst>
      <p:ext uri="{BB962C8B-B14F-4D97-AF65-F5344CB8AC3E}">
        <p14:creationId xmlns:p14="http://schemas.microsoft.com/office/powerpoint/2010/main" val="275189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87F81C-14CF-49AC-93D0-DD6752FCBACC}"/>
              </a:ext>
            </a:extLst>
          </p:cNvPr>
          <p:cNvSpPr txBox="1">
            <a:spLocks/>
          </p:cNvSpPr>
          <p:nvPr/>
        </p:nvSpPr>
        <p:spPr>
          <a:xfrm>
            <a:off x="1342358" y="2550066"/>
            <a:ext cx="10521950" cy="2071569"/>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ppleSystemUIFont" charset="-12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ppleSystemUIFont" charset="-12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ppleSystemUIFont" charset="-12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sk-SK" sz="5400" b="1" dirty="0"/>
              <a:t>Podnikateľské riziká </a:t>
            </a:r>
          </a:p>
          <a:p>
            <a:pPr marL="0" indent="0" algn="ctr">
              <a:buNone/>
            </a:pPr>
            <a:r>
              <a:rPr lang="sk-SK" sz="5400" b="1" dirty="0"/>
              <a:t>a spoločenská zodpovednosť</a:t>
            </a:r>
          </a:p>
        </p:txBody>
      </p:sp>
    </p:spTree>
    <p:extLst>
      <p:ext uri="{BB962C8B-B14F-4D97-AF65-F5344CB8AC3E}">
        <p14:creationId xmlns:p14="http://schemas.microsoft.com/office/powerpoint/2010/main" val="427680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Čo sa dnes dozviem?</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2761606"/>
            <a:ext cx="9224191" cy="3092450"/>
          </a:xfrm>
        </p:spPr>
        <p:txBody>
          <a:bodyPr/>
          <a:lstStyle/>
          <a:p>
            <a:r>
              <a:rPr lang="sk-SK" dirty="0"/>
              <a:t>Ako nám ekonomická teória pomôže v podnikaní?</a:t>
            </a:r>
          </a:p>
          <a:p>
            <a:endParaRPr lang="sk-SK" dirty="0"/>
          </a:p>
          <a:p>
            <a:r>
              <a:rPr lang="sk-SK" dirty="0"/>
              <a:t>Platia všetky teórie v bežnom živote?</a:t>
            </a:r>
          </a:p>
          <a:p>
            <a:endParaRPr lang="sk-SK" dirty="0"/>
          </a:p>
          <a:p>
            <a:r>
              <a:rPr lang="sk-SK" dirty="0"/>
              <a:t>Môžu byť aj teoretici úspešní podnikatelia?</a:t>
            </a:r>
          </a:p>
          <a:p>
            <a:endParaRPr lang="sk-SK"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853" y="195328"/>
            <a:ext cx="1816893" cy="1816893"/>
          </a:xfrm>
          <a:prstGeom prst="rect">
            <a:avLst/>
          </a:prstGeom>
        </p:spPr>
      </p:pic>
      <p:sp>
        <p:nvSpPr>
          <p:cNvPr id="6" name="BlokTextu 5"/>
          <p:cNvSpPr txBox="1"/>
          <p:nvPr/>
        </p:nvSpPr>
        <p:spPr>
          <a:xfrm>
            <a:off x="8435889" y="2048945"/>
            <a:ext cx="2965621" cy="276999"/>
          </a:xfrm>
          <a:prstGeom prst="rect">
            <a:avLst/>
          </a:prstGeom>
          <a:noFill/>
        </p:spPr>
        <p:txBody>
          <a:bodyPr wrap="square" rtlCol="0">
            <a:spAutoFit/>
          </a:bodyPr>
          <a:lstStyle/>
          <a:p>
            <a:r>
              <a:rPr lang="sk-SK" sz="1200" dirty="0"/>
              <a:t>Zdroj: istockphoto.com</a:t>
            </a:r>
          </a:p>
        </p:txBody>
      </p:sp>
    </p:spTree>
    <p:extLst>
      <p:ext uri="{BB962C8B-B14F-4D97-AF65-F5344CB8AC3E}">
        <p14:creationId xmlns:p14="http://schemas.microsoft.com/office/powerpoint/2010/main" val="157817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871" y="1129827"/>
            <a:ext cx="4794420" cy="4794420"/>
          </a:xfrm>
          <a:prstGeom prst="rect">
            <a:avLst/>
          </a:prstGeom>
        </p:spPr>
      </p:pic>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Teória – strašiak všetkých študentov</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747834"/>
            <a:ext cx="6287059" cy="4351338"/>
          </a:xfrm>
        </p:spPr>
        <p:txBody>
          <a:bodyPr>
            <a:normAutofit/>
          </a:bodyPr>
          <a:lstStyle/>
          <a:p>
            <a:r>
              <a:rPr lang="sk-SK" dirty="0"/>
              <a:t>Ekonomická teória:</a:t>
            </a:r>
          </a:p>
          <a:p>
            <a:pPr lvl="1"/>
            <a:r>
              <a:rPr lang="sk-SK" dirty="0"/>
              <a:t>pomáha pochopiť všetky javy v ekonómii a ekonomickom prostredí</a:t>
            </a:r>
          </a:p>
          <a:p>
            <a:pPr lvl="1"/>
            <a:r>
              <a:rPr lang="sk-SK" dirty="0"/>
              <a:t>vysvetľuje základné princípy a spôsoby fungovania ekonomických systémov</a:t>
            </a:r>
          </a:p>
          <a:p>
            <a:pPr lvl="1"/>
            <a:r>
              <a:rPr lang="sk-SK" dirty="0"/>
              <a:t>dáva odporúčania pre hospodársku prax</a:t>
            </a:r>
          </a:p>
          <a:p>
            <a:pPr lvl="1"/>
            <a:r>
              <a:rPr lang="sk-SK" dirty="0"/>
              <a:t>Analyzuje firmu a konkurenčné prostredie (mikroekonómia) čím napomáha jeho efektívnemu fungovaniu</a:t>
            </a:r>
          </a:p>
          <a:p>
            <a:endParaRPr lang="sk-SK" dirty="0"/>
          </a:p>
        </p:txBody>
      </p:sp>
      <p:sp>
        <p:nvSpPr>
          <p:cNvPr id="7" name="BlokTextu 6"/>
          <p:cNvSpPr txBox="1"/>
          <p:nvPr/>
        </p:nvSpPr>
        <p:spPr>
          <a:xfrm>
            <a:off x="7969400" y="5492913"/>
            <a:ext cx="2965621" cy="276999"/>
          </a:xfrm>
          <a:prstGeom prst="rect">
            <a:avLst/>
          </a:prstGeom>
          <a:noFill/>
        </p:spPr>
        <p:txBody>
          <a:bodyPr wrap="square" rtlCol="0">
            <a:spAutoFit/>
          </a:bodyPr>
          <a:lstStyle/>
          <a:p>
            <a:r>
              <a:rPr lang="sk-SK" sz="1200" dirty="0"/>
              <a:t>Zdroj: istockphoto.com</a:t>
            </a:r>
          </a:p>
        </p:txBody>
      </p:sp>
    </p:spTree>
    <p:extLst>
      <p:ext uri="{BB962C8B-B14F-4D97-AF65-F5344CB8AC3E}">
        <p14:creationId xmlns:p14="http://schemas.microsoft.com/office/powerpoint/2010/main" val="352359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Podnikanie – dôležitá súčasť rozvoja spoločnosti</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804986"/>
            <a:ext cx="6287059" cy="4351338"/>
          </a:xfrm>
        </p:spPr>
        <p:txBody>
          <a:bodyPr>
            <a:normAutofit/>
          </a:bodyPr>
          <a:lstStyle/>
          <a:p>
            <a:r>
              <a:rPr lang="sk-SK" dirty="0"/>
              <a:t>Podnikateľská činnosť napomáha rozvoju inovácií a technologického pokroku</a:t>
            </a:r>
          </a:p>
          <a:p>
            <a:r>
              <a:rPr lang="sk-SK" dirty="0"/>
              <a:t>Spoločný znak súčasných úspešných firiem = začiatok podnikania v garáži</a:t>
            </a:r>
          </a:p>
          <a:p>
            <a:r>
              <a:rPr lang="sk-SK" dirty="0"/>
              <a:t>Ekonomická teória – mikroekonómia – analyzuje fungovanie firiem v rôznych podmienkach a štruktúrach trhu</a:t>
            </a:r>
          </a:p>
          <a:p>
            <a:endParaRPr lang="sk-SK" dirty="0"/>
          </a:p>
        </p:txBody>
      </p:sp>
      <p:pic>
        <p:nvPicPr>
          <p:cNvPr id="4" name="Obrázo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02400" y="1028076"/>
            <a:ext cx="4572000" cy="4572000"/>
          </a:xfrm>
          <a:prstGeom prst="rect">
            <a:avLst/>
          </a:prstGeom>
        </p:spPr>
      </p:pic>
      <p:sp>
        <p:nvSpPr>
          <p:cNvPr id="7" name="BlokTextu 6"/>
          <p:cNvSpPr txBox="1"/>
          <p:nvPr/>
        </p:nvSpPr>
        <p:spPr>
          <a:xfrm>
            <a:off x="8528200" y="5323077"/>
            <a:ext cx="2965621" cy="276999"/>
          </a:xfrm>
          <a:prstGeom prst="rect">
            <a:avLst/>
          </a:prstGeom>
          <a:noFill/>
        </p:spPr>
        <p:txBody>
          <a:bodyPr wrap="square" rtlCol="0">
            <a:spAutoFit/>
          </a:bodyPr>
          <a:lstStyle/>
          <a:p>
            <a:r>
              <a:rPr lang="sk-SK" sz="1200" dirty="0"/>
              <a:t>Zdroj: pngtree.com</a:t>
            </a:r>
          </a:p>
        </p:txBody>
      </p:sp>
    </p:spTree>
    <p:extLst>
      <p:ext uri="{BB962C8B-B14F-4D97-AF65-F5344CB8AC3E}">
        <p14:creationId xmlns:p14="http://schemas.microsoft.com/office/powerpoint/2010/main" val="53414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rotWithShape="1">
          <a:blip r:embed="rId2"/>
          <a:srcRect l="26732" t="19313" r="35757" b="11393"/>
          <a:stretch/>
        </p:blipFill>
        <p:spPr>
          <a:xfrm>
            <a:off x="3200400" y="145611"/>
            <a:ext cx="5622136" cy="5841932"/>
          </a:xfrm>
          <a:prstGeom prst="rect">
            <a:avLst/>
          </a:prstGeom>
        </p:spPr>
      </p:pic>
      <p:sp>
        <p:nvSpPr>
          <p:cNvPr id="7" name="BlokTextu 6"/>
          <p:cNvSpPr txBox="1"/>
          <p:nvPr/>
        </p:nvSpPr>
        <p:spPr>
          <a:xfrm>
            <a:off x="8744223" y="5710544"/>
            <a:ext cx="1354990" cy="276999"/>
          </a:xfrm>
          <a:prstGeom prst="rect">
            <a:avLst/>
          </a:prstGeom>
          <a:noFill/>
        </p:spPr>
        <p:txBody>
          <a:bodyPr wrap="square" rtlCol="0">
            <a:spAutoFit/>
          </a:bodyPr>
          <a:lstStyle/>
          <a:p>
            <a:r>
              <a:rPr lang="sk-SK" sz="1200" dirty="0"/>
              <a:t>Zdroj: ifunny.co</a:t>
            </a:r>
          </a:p>
        </p:txBody>
      </p:sp>
    </p:spTree>
    <p:extLst>
      <p:ext uri="{BB962C8B-B14F-4D97-AF65-F5344CB8AC3E}">
        <p14:creationId xmlns:p14="http://schemas.microsoft.com/office/powerpoint/2010/main" val="247656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06106-3DD1-419F-9F5C-858CA5A3EE1F}"/>
              </a:ext>
            </a:extLst>
          </p:cNvPr>
          <p:cNvSpPr>
            <a:spLocks noGrp="1"/>
          </p:cNvSpPr>
          <p:nvPr>
            <p:ph type="title"/>
          </p:nvPr>
        </p:nvSpPr>
        <p:spPr/>
        <p:txBody>
          <a:bodyPr/>
          <a:lstStyle/>
          <a:p>
            <a:r>
              <a:rPr lang="sk-SK" dirty="0"/>
              <a:t>Podnikať alebo sa zamestnať?  </a:t>
            </a:r>
          </a:p>
        </p:txBody>
      </p:sp>
      <p:sp>
        <p:nvSpPr>
          <p:cNvPr id="3" name="Zástupný objekt pre obsah 2">
            <a:extLst>
              <a:ext uri="{FF2B5EF4-FFF2-40B4-BE49-F238E27FC236}">
                <a16:creationId xmlns:a16="http://schemas.microsoft.com/office/drawing/2014/main" id="{2B6F73AE-FA5F-4B6A-8B44-63697B3A9B83}"/>
              </a:ext>
            </a:extLst>
          </p:cNvPr>
          <p:cNvSpPr>
            <a:spLocks noGrp="1"/>
          </p:cNvSpPr>
          <p:nvPr>
            <p:ph idx="1"/>
          </p:nvPr>
        </p:nvSpPr>
        <p:spPr>
          <a:xfrm>
            <a:off x="694509" y="1847849"/>
            <a:ext cx="10515600" cy="3727451"/>
          </a:xfrm>
        </p:spPr>
        <p:txBody>
          <a:bodyPr>
            <a:normAutofit/>
          </a:bodyPr>
          <a:lstStyle/>
          <a:p>
            <a:r>
              <a:rPr lang="sk-SK" dirty="0"/>
              <a:t>Čo by ste si zvolili?</a:t>
            </a:r>
          </a:p>
          <a:p>
            <a:pPr marL="0" indent="0">
              <a:buNone/>
            </a:pPr>
            <a:r>
              <a:rPr lang="sk-SK" dirty="0"/>
              <a:t> </a:t>
            </a:r>
          </a:p>
          <a:p>
            <a:r>
              <a:rPr lang="sk-SK" dirty="0"/>
              <a:t>Podnikanie – výhody </a:t>
            </a:r>
            <a:r>
              <a:rPr lang="sk-SK" dirty="0" err="1"/>
              <a:t>vs</a:t>
            </a:r>
            <a:r>
              <a:rPr lang="sk-SK" dirty="0"/>
              <a:t>. nevýhody </a:t>
            </a:r>
          </a:p>
          <a:p>
            <a:r>
              <a:rPr lang="sk-SK" dirty="0"/>
              <a:t>Zamestnanie sa – výhody </a:t>
            </a:r>
            <a:r>
              <a:rPr lang="sk-SK" dirty="0" err="1"/>
              <a:t>vs</a:t>
            </a:r>
            <a:r>
              <a:rPr lang="sk-SK" dirty="0"/>
              <a:t>. nevýhody</a:t>
            </a:r>
          </a:p>
          <a:p>
            <a:endParaRPr lang="sk-SK" dirty="0"/>
          </a:p>
          <a:p>
            <a:r>
              <a:rPr lang="sk-SK" dirty="0"/>
              <a:t>Čo je príjmom z podnikania? </a:t>
            </a:r>
          </a:p>
          <a:p>
            <a:r>
              <a:rPr lang="sk-SK" dirty="0"/>
              <a:t>Čo je príjmom z práce (závislej činnosti)?</a:t>
            </a:r>
          </a:p>
          <a:p>
            <a:endParaRPr lang="sk-SK" dirty="0"/>
          </a:p>
          <a:p>
            <a:endParaRPr lang="sk-SK" dirty="0"/>
          </a:p>
        </p:txBody>
      </p:sp>
      <p:pic>
        <p:nvPicPr>
          <p:cNvPr id="4" name="Obrázok 3"/>
          <p:cNvPicPr>
            <a:picLocks noChangeAspect="1"/>
          </p:cNvPicPr>
          <p:nvPr/>
        </p:nvPicPr>
        <p:blipFill rotWithShape="1">
          <a:blip r:embed="rId3" cstate="hqprint">
            <a:extLst>
              <a:ext uri="{28A0092B-C50C-407E-A947-70E740481C1C}">
                <a14:useLocalDpi xmlns:a14="http://schemas.microsoft.com/office/drawing/2010/main" val="0"/>
              </a:ext>
            </a:extLst>
          </a:blip>
          <a:srcRect t="9836" b="9016"/>
          <a:stretch/>
        </p:blipFill>
        <p:spPr>
          <a:xfrm>
            <a:off x="8826500" y="3391723"/>
            <a:ext cx="3098803" cy="2514601"/>
          </a:xfrm>
          <a:prstGeom prst="rect">
            <a:avLst/>
          </a:prstGeom>
        </p:spPr>
      </p:pic>
      <p:pic>
        <p:nvPicPr>
          <p:cNvPr id="5" name="Obrázo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69400" y="1160209"/>
            <a:ext cx="2407444" cy="2407444"/>
          </a:xfrm>
          <a:prstGeom prst="rect">
            <a:avLst/>
          </a:prstGeom>
        </p:spPr>
      </p:pic>
      <p:sp>
        <p:nvSpPr>
          <p:cNvPr id="6" name="BlokTextu 5"/>
          <p:cNvSpPr txBox="1"/>
          <p:nvPr/>
        </p:nvSpPr>
        <p:spPr>
          <a:xfrm>
            <a:off x="9557061" y="5833172"/>
            <a:ext cx="1663077" cy="276999"/>
          </a:xfrm>
          <a:prstGeom prst="rect">
            <a:avLst/>
          </a:prstGeom>
          <a:noFill/>
        </p:spPr>
        <p:txBody>
          <a:bodyPr wrap="square" rtlCol="0">
            <a:spAutoFit/>
          </a:bodyPr>
          <a:lstStyle/>
          <a:p>
            <a:r>
              <a:rPr lang="sk-SK" sz="1200" dirty="0"/>
              <a:t>Zdroj: pngtree.com</a:t>
            </a:r>
          </a:p>
        </p:txBody>
      </p:sp>
    </p:spTree>
    <p:extLst>
      <p:ext uri="{BB962C8B-B14F-4D97-AF65-F5344CB8AC3E}">
        <p14:creationId xmlns:p14="http://schemas.microsoft.com/office/powerpoint/2010/main" val="2602245738"/>
      </p:ext>
    </p:extLst>
  </p:cSld>
  <p:clrMapOvr>
    <a:masterClrMapping/>
  </p:clrMapOvr>
</p:sld>
</file>

<file path=ppt/theme/theme1.xml><?xml version="1.0" encoding="utf-8"?>
<a:theme xmlns:a="http://schemas.openxmlformats.org/drawingml/2006/main" name="Office Theme">
  <a:themeElements>
    <a:clrScheme name="Custom 1">
      <a:dk1>
        <a:srgbClr val="171723"/>
      </a:dk1>
      <a:lt1>
        <a:srgbClr val="FFFFFF"/>
      </a:lt1>
      <a:dk2>
        <a:srgbClr val="434349"/>
      </a:dk2>
      <a:lt2>
        <a:srgbClr val="DFDFE6"/>
      </a:lt2>
      <a:accent1>
        <a:srgbClr val="C0202E"/>
      </a:accent1>
      <a:accent2>
        <a:srgbClr val="EE2441"/>
      </a:accent2>
      <a:accent3>
        <a:srgbClr val="F26C6D"/>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7064</TotalTime>
  <Words>1357</Words>
  <Application>Microsoft Office PowerPoint</Application>
  <PresentationFormat>Širokouhlá</PresentationFormat>
  <Paragraphs>267</Paragraphs>
  <Slides>36</Slides>
  <Notes>25</Notes>
  <HiddenSlides>0</HiddenSlides>
  <MMClips>0</MMClips>
  <ScaleCrop>false</ScaleCrop>
  <HeadingPairs>
    <vt:vector size="8" baseType="variant">
      <vt:variant>
        <vt:lpstr>Použité písma</vt:lpstr>
      </vt:variant>
      <vt:variant>
        <vt:i4>4</vt:i4>
      </vt:variant>
      <vt:variant>
        <vt:lpstr>Motív</vt:lpstr>
      </vt:variant>
      <vt:variant>
        <vt:i4>1</vt:i4>
      </vt:variant>
      <vt:variant>
        <vt:lpstr>Vložené servery OLE</vt:lpstr>
      </vt:variant>
      <vt:variant>
        <vt:i4>1</vt:i4>
      </vt:variant>
      <vt:variant>
        <vt:lpstr>Nadpisy snímok</vt:lpstr>
      </vt:variant>
      <vt:variant>
        <vt:i4>36</vt:i4>
      </vt:variant>
    </vt:vector>
  </HeadingPairs>
  <TitlesOfParts>
    <vt:vector size="42" baseType="lpstr">
      <vt:lpstr>.AppleSystemUIFont</vt:lpstr>
      <vt:lpstr>Arial</vt:lpstr>
      <vt:lpstr>Calibri</vt:lpstr>
      <vt:lpstr>Century Gothic</vt:lpstr>
      <vt:lpstr>Office Theme</vt:lpstr>
      <vt:lpstr>Document</vt:lpstr>
      <vt:lpstr>Prezentácia programu PowerPoint</vt:lpstr>
      <vt:lpstr>Podpora rozvoja kľúčových kompetencií žiakov stredných škôl v digitalizovanom školskom prostredí </vt:lpstr>
      <vt:lpstr>Prezentácia programu PowerPoint</vt:lpstr>
      <vt:lpstr>Prezentácia programu PowerPoint</vt:lpstr>
      <vt:lpstr>Čo sa dnes dozviem?</vt:lpstr>
      <vt:lpstr>Teória – strašiak všetkých študentov</vt:lpstr>
      <vt:lpstr>Podnikanie – dôležitá súčasť rozvoja spoločnosti</vt:lpstr>
      <vt:lpstr>Prezentácia programu PowerPoint</vt:lpstr>
      <vt:lpstr>Podnikať alebo sa zamestnať?  </vt:lpstr>
      <vt:lpstr>Zisk a mzda  </vt:lpstr>
      <vt:lpstr>Prezentácia programu PowerPoint</vt:lpstr>
      <vt:lpstr>Pani Národohospodárska chce rozšíriť svoju pekáreň a produkovať viac koláčov</vt:lpstr>
      <vt:lpstr>Prezentácia programu PowerPoint</vt:lpstr>
      <vt:lpstr>Úloha</vt:lpstr>
      <vt:lpstr>Zákon klesajúcich výnosov</vt:lpstr>
      <vt:lpstr>Produkcia dodatočných zamestnancov</vt:lpstr>
      <vt:lpstr>Poďme si klesajúce výnosy názorne ukázať</vt:lpstr>
      <vt:lpstr>Prezentácia programu PowerPoint</vt:lpstr>
      <vt:lpstr>Platí tento zákon vždy?</vt:lpstr>
      <vt:lpstr>Poznať ekonomické zákony sa oplatí!</vt:lpstr>
      <vt:lpstr>Prečo to potrebujeme vedieť?</vt:lpstr>
      <vt:lpstr>Aké iné ekonomické zákony je dobé vedieť?</vt:lpstr>
      <vt:lpstr>Pani Národohospodárska by chcela svoje koláče predávať za cenu 2,5 €</vt:lpstr>
      <vt:lpstr>Zákon klesajúceho dopytu</vt:lpstr>
      <vt:lpstr>Zákon klesajúceho dopytu</vt:lpstr>
      <vt:lpstr>Zákon rastúcej ponuky</vt:lpstr>
      <vt:lpstr>Zákon rastúcej ponuky</vt:lpstr>
      <vt:lpstr>Rovnovážna cena a množstvo</vt:lpstr>
      <vt:lpstr>Pani Národohospodárska dostala ponuku od svojich zákazníkov aby piekla aj slané pečivo. </vt:lpstr>
      <vt:lpstr>Aké otázky si musí pani Národohospodárska zodpovedať? </vt:lpstr>
      <vt:lpstr>Prezentácia programu PowerPoint</vt:lpstr>
      <vt:lpstr>Úloha</vt:lpstr>
      <vt:lpstr>Teória komparatívnych výhod </vt:lpstr>
      <vt:lpstr>Teória komparatívnych výhod </vt:lpstr>
      <vt:lpstr>Ako by to vyzeralo pri špecializácii a bez špecializácie?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Jana Šipošová | NHF EU v Bratislave</dc:creator>
  <cp:lastModifiedBy>Jana Šipošová | NHF EU v Bratislave</cp:lastModifiedBy>
  <cp:revision>27</cp:revision>
  <cp:lastPrinted>2022-03-17T14:10:03Z</cp:lastPrinted>
  <dcterms:created xsi:type="dcterms:W3CDTF">2022-02-18T12:34:33Z</dcterms:created>
  <dcterms:modified xsi:type="dcterms:W3CDTF">2023-05-28T15:49:52Z</dcterms:modified>
</cp:coreProperties>
</file>