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4" r:id="rId2"/>
    <p:sldId id="295" r:id="rId3"/>
    <p:sldId id="293" r:id="rId4"/>
    <p:sldId id="261" r:id="rId5"/>
    <p:sldId id="263" r:id="rId6"/>
    <p:sldId id="308" r:id="rId7"/>
    <p:sldId id="266" r:id="rId8"/>
    <p:sldId id="271" r:id="rId9"/>
    <p:sldId id="299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a bez názvu" id="{E252F993-BFC1-476D-9C0F-C7AFBE5FC8D6}">
          <p14:sldIdLst>
            <p14:sldId id="294"/>
            <p14:sldId id="295"/>
            <p14:sldId id="293"/>
            <p14:sldId id="261"/>
            <p14:sldId id="263"/>
            <p14:sldId id="308"/>
            <p14:sldId id="266"/>
            <p14:sldId id="271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Šipošová | NHF EU v Bratislave" initials="JŠ|NEvB" lastIdx="1" clrIdx="0">
    <p:extLst>
      <p:ext uri="{19B8F6BF-5375-455C-9EA6-DF929625EA0E}">
        <p15:presenceInfo xmlns:p15="http://schemas.microsoft.com/office/powerpoint/2012/main" userId="Jana Šipošová | NHF EU v Bratislav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2FDB-461C-47B7-BF96-F722FF60B8B3}" type="datetimeFigureOut">
              <a:rPr lang="sk-SK" smtClean="0"/>
              <a:t>29. 5. 2023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0D8D9-3CA2-4A44-9183-001B659A3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962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Je dôležité o rizikách objektívne uvažovať a mať informácie o potrebe riadenia rizík</a:t>
            </a:r>
          </a:p>
          <a:p>
            <a:r>
              <a:rPr lang="sk-SK" dirty="0"/>
              <a:t>Dôležité sú tiež skúsenosti a prax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A814D-62E6-46EE-84D0-6581B97E5A97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98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My sa zameriame na tie, </a:t>
            </a:r>
            <a:r>
              <a:rPr lang="sk-SK" dirty="0" err="1"/>
              <a:t>ktore</a:t>
            </a:r>
            <a:r>
              <a:rPr lang="sk-SK" dirty="0"/>
              <a:t> môžu vyvolať finančnú stratu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A814D-62E6-46EE-84D0-6581B97E5A97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792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My sa zameriame na tie, </a:t>
            </a:r>
            <a:r>
              <a:rPr lang="sk-SK" dirty="0" err="1"/>
              <a:t>ktore</a:t>
            </a:r>
            <a:r>
              <a:rPr lang="sk-SK" dirty="0"/>
              <a:t> môžu vyvolať finančnú stratu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A814D-62E6-46EE-84D0-6581B97E5A97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0528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Ludsky</a:t>
            </a:r>
            <a:r>
              <a:rPr lang="sk-SK" dirty="0"/>
              <a:t> mozog – </a:t>
            </a:r>
            <a:r>
              <a:rPr lang="sk-SK" dirty="0" err="1"/>
              <a:t>negativne</a:t>
            </a:r>
            <a:r>
              <a:rPr lang="sk-SK" dirty="0"/>
              <a:t> udalosti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A814D-62E6-46EE-84D0-6581B97E5A97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171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D86557-6DB0-40A1-9054-81BCE1C813DF}"/>
              </a:ext>
            </a:extLst>
          </p:cNvPr>
          <p:cNvSpPr/>
          <p:nvPr userDrawn="1"/>
        </p:nvSpPr>
        <p:spPr>
          <a:xfrm>
            <a:off x="752357" y="-1"/>
            <a:ext cx="11439644" cy="1504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65168-B9A5-42A5-B4F3-674AC8CF3405}"/>
              </a:ext>
            </a:extLst>
          </p:cNvPr>
          <p:cNvSpPr/>
          <p:nvPr userDrawn="1"/>
        </p:nvSpPr>
        <p:spPr>
          <a:xfrm>
            <a:off x="8934135" y="150470"/>
            <a:ext cx="2505509" cy="2500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A6F8DD-054D-47E3-AC8D-CCCC8CE393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91631" y="-1"/>
            <a:ext cx="1990516" cy="1990516"/>
          </a:xfrm>
          <a:prstGeom prst="rect">
            <a:avLst/>
          </a:prstGeom>
        </p:spPr>
      </p:pic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99F9B28-012B-4717-A6B9-4AB16D4D86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738" y="1393825"/>
            <a:ext cx="8785225" cy="3814763"/>
          </a:xfrm>
        </p:spPr>
        <p:txBody>
          <a:bodyPr anchor="b">
            <a:noAutofit/>
          </a:bodyPr>
          <a:lstStyle>
            <a:lvl1pPr marL="0" indent="0">
              <a:buNone/>
              <a:defRPr sz="8000">
                <a:latin typeface="+mj-lt"/>
              </a:defRPr>
            </a:lvl1pPr>
            <a:lvl2pPr marL="457200" indent="0">
              <a:buNone/>
              <a:defRPr sz="8000">
                <a:latin typeface="+mj-lt"/>
              </a:defRPr>
            </a:lvl2pPr>
            <a:lvl3pPr marL="914400" indent="0">
              <a:buNone/>
              <a:defRPr sz="8000">
                <a:latin typeface="+mj-lt"/>
              </a:defRPr>
            </a:lvl3pPr>
            <a:lvl4pPr marL="1371600" indent="0">
              <a:buNone/>
              <a:defRPr sz="8000">
                <a:latin typeface="+mj-lt"/>
              </a:defRPr>
            </a:lvl4pPr>
            <a:lvl5pPr marL="1828800" indent="0">
              <a:buNone/>
              <a:defRPr sz="80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6D7FC53C-96DE-4EA1-8FE1-550C063F1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2475" y="5635625"/>
            <a:ext cx="7556500" cy="585788"/>
          </a:xfrm>
        </p:spPr>
        <p:txBody>
          <a:bodyPr>
            <a:noAutofit/>
          </a:bodyPr>
          <a:lstStyle>
            <a:lvl1pPr marL="0" indent="0">
              <a:buNone/>
              <a:defRPr sz="1600" b="1" i="1">
                <a:solidFill>
                  <a:schemeClr val="tx2"/>
                </a:solidFill>
              </a:defRPr>
            </a:lvl1pPr>
            <a:lvl2pPr marL="457200" indent="0">
              <a:buNone/>
              <a:defRPr sz="1600" b="1" i="1">
                <a:solidFill>
                  <a:schemeClr val="tx2"/>
                </a:solidFill>
              </a:defRPr>
            </a:lvl2pPr>
            <a:lvl3pPr marL="914400" indent="0">
              <a:buNone/>
              <a:defRPr sz="1600" b="1" i="1">
                <a:solidFill>
                  <a:schemeClr val="tx2"/>
                </a:solidFill>
              </a:defRPr>
            </a:lvl3pPr>
            <a:lvl4pPr marL="1371600" indent="0">
              <a:buNone/>
              <a:defRPr sz="1600" b="1" i="1">
                <a:solidFill>
                  <a:schemeClr val="tx2"/>
                </a:solidFill>
              </a:defRPr>
            </a:lvl4pPr>
            <a:lvl5pPr marL="1828800" indent="0">
              <a:buNone/>
              <a:defRPr sz="1600" b="1" i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500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6F1DE719-D665-4DBB-AF25-FAED25863F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0269" y="6317176"/>
            <a:ext cx="891461" cy="501650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BE8835D5-C999-4F94-941B-52125E759C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3697" y="6317176"/>
            <a:ext cx="1827703" cy="430508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C7237136-5A04-4392-9660-81DAC34E8E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10599" y="6351510"/>
            <a:ext cx="1632017" cy="3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7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510A8F3-1741-4D7A-94E4-CAC0CD122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4F69E01-742D-4A37-894C-D1012F64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438F3D7-CF08-417F-B6B1-5EDB2AC5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5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09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09" y="1847850"/>
            <a:ext cx="10515600" cy="4351338"/>
          </a:xfrm>
        </p:spPr>
        <p:txBody>
          <a:bodyPr/>
          <a:lstStyle>
            <a:lvl1pPr marL="457200" indent="-457200">
              <a:buFont typeface="Century Gothic" panose="020B0502020202020204" pitchFamily="34" charset="0"/>
              <a:buChar char="―"/>
              <a:defRPr/>
            </a:lvl1pPr>
            <a:lvl2pPr marL="800100" indent="-342900">
              <a:buFont typeface="Century Gothic" panose="020B0502020202020204" pitchFamily="34" charset="0"/>
              <a:buChar char="―"/>
              <a:defRPr/>
            </a:lvl2pPr>
            <a:lvl3pPr marL="1257300" indent="-342900">
              <a:buFont typeface="Century Gothic" panose="020B0502020202020204" pitchFamily="34" charset="0"/>
              <a:buChar char="―"/>
              <a:defRPr/>
            </a:lvl3pPr>
            <a:lvl4pPr marL="1657350" indent="-285750">
              <a:buFont typeface="Century Gothic" panose="020B0502020202020204" pitchFamily="34" charset="0"/>
              <a:buChar char="―"/>
              <a:defRPr/>
            </a:lvl4pPr>
            <a:lvl5pPr marL="2114550" indent="-285750">
              <a:buFont typeface="Century Gothic" panose="020B0502020202020204" pitchFamily="34" charset="0"/>
              <a:buChar char="―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F72367-302F-47E7-8D81-D7E236125BFE}"/>
              </a:ext>
            </a:extLst>
          </p:cNvPr>
          <p:cNvSpPr/>
          <p:nvPr userDrawn="1"/>
        </p:nvSpPr>
        <p:spPr>
          <a:xfrm>
            <a:off x="752357" y="-1"/>
            <a:ext cx="11439644" cy="1504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462ECA87-B6B8-4447-A17A-959966FAD4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0269" y="6317176"/>
            <a:ext cx="891461" cy="501650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E150B948-1E1A-4281-AE9D-8E049C4B97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3697" y="6317176"/>
            <a:ext cx="1827703" cy="430508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BDBF1AD6-0BF5-43A2-946E-683F3027094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10599" y="6351510"/>
            <a:ext cx="1632017" cy="3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8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EA28C-8C5D-41D6-B59D-656AB4FC0C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2355" y="136525"/>
            <a:ext cx="11439645" cy="67075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F53B6F0-A784-4D34-8BFA-74D4608E11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5400000">
            <a:off x="-2654977" y="2778925"/>
            <a:ext cx="6062187" cy="752475"/>
          </a:xfrm>
        </p:spPr>
        <p:txBody>
          <a:bodyPr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3200" b="1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200" b="1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200" b="1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200" b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36AEA2A-C3DC-4045-BA85-315AE5EAA9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121" y="6186256"/>
            <a:ext cx="752475" cy="642937"/>
          </a:xfrm>
        </p:spPr>
        <p:txBody>
          <a:bodyPr anchor="b">
            <a:noAutofit/>
          </a:bodyPr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  <a:lvl2pPr algn="ctr">
              <a:defRPr sz="1400">
                <a:solidFill>
                  <a:schemeClr val="bg1"/>
                </a:solidFill>
                <a:latin typeface="+mj-lt"/>
              </a:defRPr>
            </a:lvl2pPr>
            <a:lvl3pPr algn="ctr">
              <a:defRPr sz="1400">
                <a:solidFill>
                  <a:schemeClr val="bg1"/>
                </a:solidFill>
                <a:latin typeface="+mj-lt"/>
              </a:defRPr>
            </a:lvl3pPr>
            <a:lvl4pPr algn="ctr">
              <a:defRPr sz="1400">
                <a:solidFill>
                  <a:schemeClr val="bg1"/>
                </a:solidFill>
                <a:latin typeface="+mj-lt"/>
              </a:defRPr>
            </a:lvl4pPr>
            <a:lvl5pPr algn="ctr">
              <a:defRPr sz="1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547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F38E41-775C-487F-9EF6-B09A68E4FC52}"/>
              </a:ext>
            </a:extLst>
          </p:cNvPr>
          <p:cNvSpPr/>
          <p:nvPr userDrawn="1"/>
        </p:nvSpPr>
        <p:spPr>
          <a:xfrm>
            <a:off x="752357" y="-1"/>
            <a:ext cx="11439644" cy="1504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21">
            <a:extLst>
              <a:ext uri="{FF2B5EF4-FFF2-40B4-BE49-F238E27FC236}">
                <a16:creationId xmlns:a16="http://schemas.microsoft.com/office/drawing/2014/main" id="{05C8870F-EB30-49E8-9697-25305B59FB7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2475" y="1690688"/>
            <a:ext cx="10687050" cy="4486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A0C4C0A2-C732-49C0-A49A-854CC43C06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5969" y="352879"/>
            <a:ext cx="10660062" cy="1325563"/>
          </a:xfrm>
        </p:spPr>
        <p:txBody>
          <a:bodyPr anchor="ctr">
            <a:noAutofit/>
          </a:bodyPr>
          <a:lstStyle>
            <a:lvl1pPr marL="0" indent="0" algn="l">
              <a:buNone/>
              <a:defRPr sz="4800" b="1">
                <a:latin typeface="+mj-lt"/>
              </a:defRPr>
            </a:lvl1pPr>
            <a:lvl2pPr marL="457200" indent="0" algn="l">
              <a:buNone/>
              <a:defRPr sz="4800" b="1">
                <a:latin typeface="+mj-lt"/>
              </a:defRPr>
            </a:lvl2pPr>
            <a:lvl3pPr marL="914400" indent="0" algn="l">
              <a:buNone/>
              <a:defRPr sz="4800" b="1">
                <a:latin typeface="+mj-lt"/>
              </a:defRPr>
            </a:lvl3pPr>
            <a:lvl4pPr marL="1371600" indent="0" algn="l">
              <a:buNone/>
              <a:defRPr sz="4800" b="1">
                <a:latin typeface="+mj-lt"/>
              </a:defRPr>
            </a:lvl4pPr>
            <a:lvl5pPr marL="1828800" indent="0" algn="l">
              <a:buNone/>
              <a:defRPr sz="48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73679-E774-4197-ABCB-4024BD5BB6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10600" y="2097542"/>
            <a:ext cx="3581400" cy="2794996"/>
          </a:xfrm>
          <a:solidFill>
            <a:schemeClr val="accent1"/>
          </a:solidFill>
        </p:spPr>
        <p:txBody>
          <a:bodyPr lIns="91440" tIns="365760" rIns="365760" bIns="365760">
            <a:spAutoFit/>
          </a:bodyPr>
          <a:lstStyle>
            <a:lvl1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2A5A9359-8D24-41C6-B457-56FF177743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0269" y="6317176"/>
            <a:ext cx="891461" cy="501650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81B99C36-7747-4D3B-A712-826F48DB62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3697" y="6317176"/>
            <a:ext cx="1827703" cy="430508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DF6386AD-E6B1-43CE-B129-00D84AC3EB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10599" y="6351510"/>
            <a:ext cx="1632017" cy="3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4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69D7F2-ECE4-47AB-8E3C-1F3CF2EDE58A}"/>
              </a:ext>
            </a:extLst>
          </p:cNvPr>
          <p:cNvSpPr/>
          <p:nvPr userDrawn="1"/>
        </p:nvSpPr>
        <p:spPr>
          <a:xfrm>
            <a:off x="752357" y="-1"/>
            <a:ext cx="11439644" cy="1504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FADE885D-12ED-4972-9819-F5BB70E590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2475" y="365125"/>
            <a:ext cx="10687050" cy="58118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7F4C69B-E31F-4EE6-B764-2CD1034432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10600" y="3064194"/>
            <a:ext cx="3581400" cy="2794996"/>
          </a:xfrm>
          <a:solidFill>
            <a:schemeClr val="accent1"/>
          </a:solidFill>
        </p:spPr>
        <p:txBody>
          <a:bodyPr lIns="91440" tIns="365760" rIns="365760" bIns="365760">
            <a:spAutoFit/>
          </a:bodyPr>
          <a:lstStyle>
            <a:lvl1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 algn="r"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0745390C-DBD8-42F7-BC76-1E04B1B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0269" y="6317176"/>
            <a:ext cx="891461" cy="501650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7CE4D573-1404-4E51-828B-1D65B8AC51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3697" y="6317176"/>
            <a:ext cx="1827703" cy="430508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B65F280F-C8E6-4ECB-B6D9-2B4E23071D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10599" y="6351510"/>
            <a:ext cx="1632017" cy="3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3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8082B0B-8FDF-4958-98A8-D1107DEE730D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694481" y="3043238"/>
            <a:ext cx="6763593" cy="3200500"/>
          </a:xfrm>
        </p:spPr>
        <p:txBody>
          <a:bodyPr>
            <a:noAutofit/>
          </a:bodyPr>
          <a:lstStyle/>
          <a:p>
            <a:pPr algn="l"/>
            <a:r>
              <a:rPr lang="sk-SK" sz="6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Ďakujem </a:t>
            </a:r>
            <a:br>
              <a:rPr lang="en-US" sz="6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sk-SK" sz="6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za pozornosť</a:t>
            </a:r>
            <a:endParaRPr lang="en-US" sz="6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7B257-189C-4979-B1B2-4BE2A9DCF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836" y="373884"/>
            <a:ext cx="2112585" cy="211258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CAC8A4-B3A3-4FF5-88DD-EAE3774753F9}"/>
              </a:ext>
            </a:extLst>
          </p:cNvPr>
          <p:cNvSpPr/>
          <p:nvPr userDrawn="1"/>
        </p:nvSpPr>
        <p:spPr>
          <a:xfrm>
            <a:off x="8472488" y="0"/>
            <a:ext cx="37195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2A517A0-0152-41D2-82C0-4D2E8FFAF1BC}"/>
              </a:ext>
            </a:extLst>
          </p:cNvPr>
          <p:cNvSpPr/>
          <p:nvPr userDrawn="1"/>
        </p:nvSpPr>
        <p:spPr>
          <a:xfrm>
            <a:off x="8472488" y="0"/>
            <a:ext cx="37195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18B762E2-B6D6-4A40-8EF5-72A779AEC67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805861" y="2578944"/>
            <a:ext cx="3052766" cy="12858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400" b="1" dirty="0"/>
              <a:t>KONTAKT</a:t>
            </a:r>
            <a:endParaRPr lang="en-US" sz="1400" dirty="0"/>
          </a:p>
          <a:p>
            <a:pPr marL="0" indent="0" algn="l">
              <a:buNone/>
            </a:pPr>
            <a:r>
              <a:rPr lang="en-US" sz="1400" dirty="0"/>
              <a:t>+421 2 6729 1221</a:t>
            </a:r>
          </a:p>
          <a:p>
            <a:pPr marL="0" indent="0" algn="l">
              <a:buNone/>
            </a:pPr>
            <a:r>
              <a:rPr lang="en-US" sz="1400" dirty="0" err="1"/>
              <a:t>Info.nhf@euba.sk</a:t>
            </a:r>
            <a:endParaRPr lang="en-US" sz="1400" dirty="0"/>
          </a:p>
          <a:p>
            <a:pPr marL="0" indent="0" algn="l">
              <a:buNone/>
            </a:pPr>
            <a:r>
              <a:rPr lang="en-US" sz="1400" dirty="0" err="1"/>
              <a:t>www.nhf.euba.sk</a:t>
            </a:r>
            <a:r>
              <a:rPr lang="en-US" sz="1400" dirty="0"/>
              <a:t> </a:t>
            </a:r>
            <a:endParaRPr lang="en-US" sz="1400" dirty="0">
              <a:effectLst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835B6A0-FE63-4A71-A10F-D11A987E3842}"/>
              </a:ext>
            </a:extLst>
          </p:cNvPr>
          <p:cNvSpPr txBox="1">
            <a:spLocks/>
          </p:cNvSpPr>
          <p:nvPr userDrawn="1"/>
        </p:nvSpPr>
        <p:spPr>
          <a:xfrm>
            <a:off x="8805862" y="4279155"/>
            <a:ext cx="3052764" cy="1964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err="1"/>
              <a:t>Národohospodárska</a:t>
            </a:r>
            <a:r>
              <a:rPr lang="en-US" sz="1400" b="1" dirty="0"/>
              <a:t> </a:t>
            </a:r>
            <a:r>
              <a:rPr lang="en-US" sz="1400" b="1" dirty="0" err="1"/>
              <a:t>fakulta</a:t>
            </a:r>
            <a:r>
              <a:rPr lang="en-US" sz="1400" b="1" dirty="0"/>
              <a:t>,</a:t>
            </a:r>
          </a:p>
          <a:p>
            <a:pPr algn="l"/>
            <a:r>
              <a:rPr lang="en-US" sz="1400" b="1" dirty="0" err="1"/>
              <a:t>Ekonomická</a:t>
            </a:r>
            <a:r>
              <a:rPr lang="en-US" sz="1400" b="1" dirty="0"/>
              <a:t> </a:t>
            </a:r>
            <a:r>
              <a:rPr lang="en-US" sz="1400" b="1" dirty="0" err="1"/>
              <a:t>univerzita</a:t>
            </a:r>
            <a:r>
              <a:rPr lang="en-US" sz="1400" b="1" dirty="0"/>
              <a:t> </a:t>
            </a:r>
          </a:p>
          <a:p>
            <a:pPr algn="l"/>
            <a:r>
              <a:rPr lang="en-US" sz="1400" b="1" dirty="0"/>
              <a:t>v </a:t>
            </a:r>
            <a:r>
              <a:rPr lang="en-US" sz="1400" b="1" dirty="0" err="1"/>
              <a:t>Bratislave</a:t>
            </a:r>
            <a:endParaRPr lang="en-US" sz="1400" b="1" dirty="0"/>
          </a:p>
          <a:p>
            <a:pPr algn="l"/>
            <a:r>
              <a:rPr lang="en-US" sz="1400" dirty="0" err="1"/>
              <a:t>Dolnozemská</a:t>
            </a:r>
            <a:r>
              <a:rPr lang="en-US" sz="1400" dirty="0"/>
              <a:t> </a:t>
            </a:r>
            <a:r>
              <a:rPr lang="en-US" sz="1400" dirty="0" err="1"/>
              <a:t>cesta</a:t>
            </a:r>
            <a:r>
              <a:rPr lang="en-US" sz="1400" dirty="0"/>
              <a:t> 1 </a:t>
            </a:r>
          </a:p>
          <a:p>
            <a:pPr algn="l"/>
            <a:r>
              <a:rPr lang="en-US" sz="1400" dirty="0"/>
              <a:t>852 35 Bratislava </a:t>
            </a:r>
          </a:p>
          <a:p>
            <a:pPr algn="l"/>
            <a:r>
              <a:rPr lang="en-US" sz="1400" dirty="0" err="1"/>
              <a:t>Slovenská</a:t>
            </a:r>
            <a:r>
              <a:rPr lang="en-US" sz="1400" dirty="0"/>
              <a:t> </a:t>
            </a:r>
            <a:r>
              <a:rPr lang="en-US" sz="1400" dirty="0" err="1"/>
              <a:t>republika</a:t>
            </a:r>
            <a:r>
              <a:rPr lang="en-US" sz="1400" dirty="0"/>
              <a:t> </a:t>
            </a:r>
            <a:endParaRPr lang="en-US" sz="1400" dirty="0">
              <a:effectLst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51C5A2F-87DA-42CC-8DAD-ED67977D7BB3}"/>
              </a:ext>
            </a:extLst>
          </p:cNvPr>
          <p:cNvSpPr txBox="1">
            <a:spLocks/>
          </p:cNvSpPr>
          <p:nvPr userDrawn="1"/>
        </p:nvSpPr>
        <p:spPr>
          <a:xfrm>
            <a:off x="9225522" y="675678"/>
            <a:ext cx="2375432" cy="352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/>
              <a:t>/</a:t>
            </a:r>
            <a:r>
              <a:rPr lang="en-US" sz="2000" dirty="0" err="1"/>
              <a:t>nhfeuba</a:t>
            </a:r>
            <a:endParaRPr lang="en-US" sz="2000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0D2F31EB-8171-4F44-876B-EE54CF239FE6}"/>
              </a:ext>
            </a:extLst>
          </p:cNvPr>
          <p:cNvSpPr txBox="1">
            <a:spLocks/>
          </p:cNvSpPr>
          <p:nvPr userDrawn="1"/>
        </p:nvSpPr>
        <p:spPr>
          <a:xfrm>
            <a:off x="9225522" y="1476835"/>
            <a:ext cx="2375432" cy="352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/>
              <a:t>@</a:t>
            </a:r>
            <a:r>
              <a:rPr lang="en-US" sz="2000" dirty="0" err="1"/>
              <a:t>nhf_euba</a:t>
            </a:r>
            <a:endParaRPr lang="en-US" sz="20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A7BF98A-6B72-4E0B-A0A3-448E406579E4}"/>
              </a:ext>
            </a:extLst>
          </p:cNvPr>
          <p:cNvPicPr/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727" y="649230"/>
            <a:ext cx="399391" cy="40233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F0F2529-83EB-4F7B-B66C-CBAFE5A76C98}"/>
              </a:ext>
            </a:extLst>
          </p:cNvPr>
          <p:cNvPicPr/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728" y="1430177"/>
            <a:ext cx="399391" cy="3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0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1DFC6C90-1276-47F6-BEBF-AFB8F5AFF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0269" y="6317176"/>
            <a:ext cx="891461" cy="501650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64C1E63C-00C5-4FCD-B793-9AF1FE93D9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3697" y="6317176"/>
            <a:ext cx="1827703" cy="430508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824004F5-9AC3-4C96-B0C7-CC1053B600F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10599" y="6351510"/>
            <a:ext cx="1632017" cy="3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2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36A4F6F5-0E9E-45D0-86CE-1D894ACA99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0269" y="6317176"/>
            <a:ext cx="891461" cy="501650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6F0D602F-1636-4AB6-9319-7ECB3D478D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3697" y="6317176"/>
            <a:ext cx="1827703" cy="430508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2FD54966-A056-499C-BACF-7A64E4713F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10599" y="6351510"/>
            <a:ext cx="1632017" cy="3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45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7170CA0-9938-44AC-8F71-4372D757CC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0269" y="6317176"/>
            <a:ext cx="891461" cy="501650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8B9959AC-9736-4A35-B6F2-FF301859F3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3697" y="6317176"/>
            <a:ext cx="1827703" cy="430508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DA6F69F4-37F5-4211-A492-39CFDBC6E91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10599" y="6351510"/>
            <a:ext cx="1632017" cy="3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0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451F6-9C07-9749-9177-F0AE6F5EB56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D27BB-4BAB-B14F-803E-75078758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2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.AppleSystemUIFont" charset="-12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.AppleSystemUIFont" charset="-12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.AppleSystemUIFont" charset="-12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.AppleSystemUIFont" charset="-12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.AppleSystemUIFont" charset="-12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211185" y="2818014"/>
            <a:ext cx="894507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/>
              <a:t>Podaktivita</a:t>
            </a:r>
            <a:r>
              <a:rPr lang="sk-SK" dirty="0"/>
              <a:t> 2 : Moderné cesty rozvoja finančnej a ekonomickej gramotnosti </a:t>
            </a:r>
          </a:p>
          <a:p>
            <a:r>
              <a:rPr lang="sk-SK" dirty="0"/>
              <a:t>žiakov stredných škôl</a:t>
            </a:r>
          </a:p>
          <a:p>
            <a:endParaRPr lang="sk-SK" dirty="0"/>
          </a:p>
          <a:p>
            <a:r>
              <a:rPr lang="sk-SK"/>
              <a:t>power-pointová</a:t>
            </a:r>
            <a:r>
              <a:rPr lang="sk-SK" dirty="0"/>
              <a:t> prezentácia zameraná na oblasť rozvoja podnikavosť žiakov</a:t>
            </a:r>
          </a:p>
          <a:p>
            <a:endParaRPr lang="sk-SK" dirty="0"/>
          </a:p>
          <a:p>
            <a:r>
              <a:rPr lang="sk-SK" dirty="0"/>
              <a:t>Názov témy : Dane hrou</a:t>
            </a:r>
          </a:p>
        </p:txBody>
      </p:sp>
    </p:spTree>
    <p:extLst>
      <p:ext uri="{BB962C8B-B14F-4D97-AF65-F5344CB8AC3E}">
        <p14:creationId xmlns:p14="http://schemas.microsoft.com/office/powerpoint/2010/main" val="294492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6106-3DD1-419F-9F5C-858CA5A3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646" y="1150161"/>
            <a:ext cx="7122707" cy="1317522"/>
          </a:xfrm>
        </p:spPr>
        <p:txBody>
          <a:bodyPr>
            <a:normAutofit/>
          </a:bodyPr>
          <a:lstStyle/>
          <a:p>
            <a:pPr algn="ctr"/>
            <a:r>
              <a:rPr lang="sk-SK" sz="1800" dirty="0"/>
              <a:t>Podpora rozvoja kľúčových kompetencií žiakov stredných škôl v digitalizovanom školskom prostredí</a:t>
            </a:r>
            <a:br>
              <a:rPr lang="sk-SK" sz="1800" dirty="0"/>
            </a:br>
            <a:endParaRPr lang="sk-SK" sz="1800" dirty="0">
              <a:latin typeface="+mn-lt"/>
              <a:ea typeface="+mn-ea"/>
              <a:cs typeface="+mn-cs"/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7B867AF8-86F3-4A23-9495-F2658A432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646" y="2653226"/>
            <a:ext cx="2847079" cy="670618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D4BF88C5-E7A1-4FF9-821E-0F6B12C16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9151" y="2677995"/>
            <a:ext cx="2542252" cy="560881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864F8F51-0B4D-473B-838F-D5B2AB7486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8829" y="2653226"/>
            <a:ext cx="1639966" cy="560881"/>
          </a:xfrm>
          <a:prstGeom prst="rect">
            <a:avLst/>
          </a:prstGeom>
        </p:spPr>
      </p:pic>
      <p:sp>
        <p:nvSpPr>
          <p:cNvPr id="8" name="Obdĺžnik 7">
            <a:extLst>
              <a:ext uri="{FF2B5EF4-FFF2-40B4-BE49-F238E27FC236}">
                <a16:creationId xmlns:a16="http://schemas.microsoft.com/office/drawing/2014/main" id="{B050EB06-8DB9-4501-9AD3-28BF67AF31C8}"/>
              </a:ext>
            </a:extLst>
          </p:cNvPr>
          <p:cNvSpPr/>
          <p:nvPr/>
        </p:nvSpPr>
        <p:spPr>
          <a:xfrm>
            <a:off x="2756088" y="4038689"/>
            <a:ext cx="71227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71723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SPOZNAJ SVET EKONÓMIE A FINANCIÍ A UROB 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171723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71723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</a:t>
            </a: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srgbClr val="171723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71723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NICH SVOJE PRVÉ ROZHODNUTIA</a:t>
            </a:r>
          </a:p>
        </p:txBody>
      </p:sp>
    </p:spTree>
    <p:extLst>
      <p:ext uri="{BB962C8B-B14F-4D97-AF65-F5344CB8AC3E}">
        <p14:creationId xmlns:p14="http://schemas.microsoft.com/office/powerpoint/2010/main" val="94868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4EA4F11-73E7-45BC-B976-2C735AFC78A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252663" y="719138"/>
          <a:ext cx="768508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3" imgW="13317083" imgH="9387892" progId="Word.Document.12">
                  <p:embed/>
                </p:oleObj>
              </mc:Choice>
              <mc:Fallback>
                <p:oleObj name="Document" r:id="rId3" imgW="13317083" imgH="9387892" progId="Word.Documen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24EA4F11-73E7-45BC-B976-2C735AFC78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2663" y="719138"/>
                        <a:ext cx="768508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97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6106-3DD1-419F-9F5C-858CA5A3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sk-SK" sz="4100"/>
              <a:t>Uhádni tému, ktorej sa budeme venovať?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6F73AE-FA5F-4B6A-8B44-63697B3A9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1"/>
            <a:ext cx="6785915" cy="513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600" dirty="0"/>
              <a:t>Stretávame sa s nimi na každom kroku ...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1D3445B-ACEC-4A12-B367-7E2499300D92}"/>
              </a:ext>
            </a:extLst>
          </p:cNvPr>
          <p:cNvSpPr txBox="1"/>
          <p:nvPr/>
        </p:nvSpPr>
        <p:spPr>
          <a:xfrm>
            <a:off x="4965431" y="2795450"/>
            <a:ext cx="7866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600" dirty="0"/>
              <a:t>Väčšina z Vás má k nim negatívny postoj ...</a:t>
            </a:r>
          </a:p>
          <a:p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8A1FFB1-3990-4225-9B65-4A6185F6253F}"/>
              </a:ext>
            </a:extLst>
          </p:cNvPr>
          <p:cNvSpPr txBox="1"/>
          <p:nvPr/>
        </p:nvSpPr>
        <p:spPr>
          <a:xfrm>
            <a:off x="4945398" y="3152499"/>
            <a:ext cx="7283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600" dirty="0"/>
              <a:t>Fungovanie štátu bez nich nie je možné ...</a:t>
            </a:r>
          </a:p>
          <a:p>
            <a:endParaRPr lang="sk-SK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B752BF5-342A-459A-B1C4-CE8E748249CB}"/>
              </a:ext>
            </a:extLst>
          </p:cNvPr>
          <p:cNvSpPr txBox="1"/>
          <p:nvPr/>
        </p:nvSpPr>
        <p:spPr>
          <a:xfrm>
            <a:off x="4945398" y="3537219"/>
            <a:ext cx="68919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600" dirty="0"/>
              <a:t>Pri ich platení neexistuje možnosť voľby ...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EA04712D-5881-4918-9D85-859A7550C4BE}"/>
              </a:ext>
            </a:extLst>
          </p:cNvPr>
          <p:cNvSpPr txBox="1"/>
          <p:nvPr/>
        </p:nvSpPr>
        <p:spPr>
          <a:xfrm>
            <a:off x="4965431" y="3921939"/>
            <a:ext cx="6374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600" dirty="0"/>
              <a:t>Snahou je platiť čo najnižšie ...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92D7AF4-32FE-4BC6-A708-1091B6FB5AEA}"/>
              </a:ext>
            </a:extLst>
          </p:cNvPr>
          <p:cNvSpPr txBox="1"/>
          <p:nvPr/>
        </p:nvSpPr>
        <p:spPr>
          <a:xfrm>
            <a:off x="5564576" y="4880283"/>
            <a:ext cx="5653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sk-SK" sz="4000" b="1" dirty="0"/>
              <a:t>D A N E                           </a:t>
            </a:r>
          </a:p>
          <a:p>
            <a:endParaRPr lang="sk-SK" sz="2400" dirty="0"/>
          </a:p>
        </p:txBody>
      </p:sp>
      <p:pic>
        <p:nvPicPr>
          <p:cNvPr id="4098" name="Picture 2" descr="Opýtať Sa, Szo, Čo, Ako, Prečo, Kde, Otáznik, Odpovedz">
            <a:extLst>
              <a:ext uri="{FF2B5EF4-FFF2-40B4-BE49-F238E27FC236}">
                <a16:creationId xmlns:a16="http://schemas.microsoft.com/office/drawing/2014/main" id="{76D7B8D4-8CEF-4992-8452-435E58637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81" y="826294"/>
            <a:ext cx="4571999" cy="350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4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6106-3DD1-419F-9F5C-858CA5A3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09" y="365126"/>
            <a:ext cx="10515600" cy="1057818"/>
          </a:xfrm>
        </p:spPr>
        <p:txBody>
          <a:bodyPr>
            <a:normAutofit fontScale="90000"/>
          </a:bodyPr>
          <a:lstStyle/>
          <a:p>
            <a:r>
              <a:rPr lang="sk-SK" dirty="0"/>
              <a:t>Koľko daní existuje na Slovensku, kde skončia, kto ich spravuje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6F73AE-FA5F-4B6A-8B44-63697B3A9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9" y="1711444"/>
            <a:ext cx="11050886" cy="44877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000" b="1" dirty="0"/>
              <a:t>Priame dane</a:t>
            </a:r>
          </a:p>
          <a:p>
            <a:pPr lvl="1"/>
            <a:r>
              <a:rPr lang="sk-SK" b="1" dirty="0"/>
              <a:t>Daň z príjmu </a:t>
            </a:r>
            <a:r>
              <a:rPr lang="sk-SK" dirty="0"/>
              <a:t>(fyzické osoby, právnické osoby)</a:t>
            </a:r>
          </a:p>
          <a:p>
            <a:pPr lvl="1"/>
            <a:r>
              <a:rPr lang="sk-SK" b="1" dirty="0"/>
              <a:t>Dane z nehnuteľností</a:t>
            </a:r>
            <a:r>
              <a:rPr lang="sk-SK" dirty="0"/>
              <a:t> (byty, stavby, pozemky)</a:t>
            </a:r>
          </a:p>
          <a:p>
            <a:pPr lvl="1"/>
            <a:r>
              <a:rPr lang="sk-SK" b="1" dirty="0"/>
              <a:t>Ostatné priame dane</a:t>
            </a:r>
            <a:r>
              <a:rPr lang="sk-SK" dirty="0"/>
              <a:t> (daň za psa, daň za užívanie verejného priestranstva, daň za ubytovanie, daň za predajné automaty, daň za nevýherné hracie prístroje, daň za vjazd a zotrvanie motorového vozidla v historickej časti mesta a daň za jadrové zariadenie, DzMV)</a:t>
            </a:r>
          </a:p>
          <a:p>
            <a:pPr marL="0" indent="0">
              <a:buNone/>
            </a:pPr>
            <a:r>
              <a:rPr lang="sk-SK" sz="3000" b="1" dirty="0"/>
              <a:t>Nepriame dane</a:t>
            </a:r>
          </a:p>
          <a:p>
            <a:pPr lvl="1"/>
            <a:r>
              <a:rPr lang="sk-SK" b="1" dirty="0"/>
              <a:t>DPH</a:t>
            </a:r>
          </a:p>
          <a:p>
            <a:pPr lvl="1"/>
            <a:r>
              <a:rPr lang="sk-SK" b="1" dirty="0"/>
              <a:t>Spotrebné dane</a:t>
            </a:r>
            <a:r>
              <a:rPr lang="sk-SK" dirty="0"/>
              <a:t> (daň z alkoholických nápojov, daň za elektrinu, uhlie a zemný plyn, daň z minerálnych olejov a daň z tabakových výrobkov)</a:t>
            </a:r>
          </a:p>
          <a:p>
            <a:pPr lvl="1"/>
            <a:r>
              <a:rPr lang="sk-SK" b="1" dirty="0"/>
              <a:t>Daň z poistenia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565DF49-3B22-4DD9-B938-40EFE26BB4D4}"/>
              </a:ext>
            </a:extLst>
          </p:cNvPr>
          <p:cNvSpPr txBox="1">
            <a:spLocks/>
          </p:cNvSpPr>
          <p:nvPr/>
        </p:nvSpPr>
        <p:spPr>
          <a:xfrm>
            <a:off x="7975481" y="826408"/>
            <a:ext cx="884909" cy="699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>
                <a:solidFill>
                  <a:schemeClr val="accent2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78255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6106-3DD1-419F-9F5C-858CA5A3E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Aké faktory ovplyvňujú môj plat ???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6F73AE-FA5F-4B6A-8B44-63697B3A9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9" y="2325950"/>
            <a:ext cx="6139421" cy="387323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k-SK" dirty="0"/>
              <a:t>odvody do poistných fondov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r>
              <a:rPr lang="sk-SK" dirty="0"/>
              <a:t>NČZD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r>
              <a:rPr lang="sk-SK" dirty="0"/>
              <a:t>sadzba dane z príjmov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r>
              <a:rPr lang="sk-SK" dirty="0"/>
              <a:t>počet uzatvorených pracovných pomerov</a:t>
            </a:r>
          </a:p>
        </p:txBody>
      </p:sp>
      <p:pic>
        <p:nvPicPr>
          <p:cNvPr id="1032" name="Picture 8" descr="čistá mzda">
            <a:extLst>
              <a:ext uri="{FF2B5EF4-FFF2-40B4-BE49-F238E27FC236}">
                <a16:creationId xmlns:a16="http://schemas.microsoft.com/office/drawing/2014/main" id="{5BD60B6E-B543-4647-8938-F7D5400C9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36" y="2325950"/>
            <a:ext cx="4966855" cy="35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86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6106-3DD1-419F-9F5C-858CA5A3E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Všeobecný výpočet čistého mesačné príjmu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6F73AE-FA5F-4B6A-8B44-63697B3A9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9" y="1826542"/>
            <a:ext cx="10515600" cy="477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cs typeface="Times New Roman" panose="02020603050405020304" pitchFamily="18" charset="0"/>
              </a:rPr>
              <a:t>Hrubý príjem (HP)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ublina: šípka doľava 3">
            <a:extLst>
              <a:ext uri="{FF2B5EF4-FFF2-40B4-BE49-F238E27FC236}">
                <a16:creationId xmlns:a16="http://schemas.microsoft.com/office/drawing/2014/main" id="{AA250C72-D214-4484-8B0E-FF5667E2651F}"/>
              </a:ext>
            </a:extLst>
          </p:cNvPr>
          <p:cNvSpPr/>
          <p:nvPr/>
        </p:nvSpPr>
        <p:spPr>
          <a:xfrm>
            <a:off x="8848344" y="2034797"/>
            <a:ext cx="2649147" cy="79648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/>
              <a:t>2 des. miesta nadol</a:t>
            </a:r>
          </a:p>
        </p:txBody>
      </p:sp>
      <p:sp>
        <p:nvSpPr>
          <p:cNvPr id="5" name="Bublina: šípka doľava 4">
            <a:extLst>
              <a:ext uri="{FF2B5EF4-FFF2-40B4-BE49-F238E27FC236}">
                <a16:creationId xmlns:a16="http://schemas.microsoft.com/office/drawing/2014/main" id="{34C94A99-91B4-40E3-A9F0-682CD4E44E66}"/>
              </a:ext>
            </a:extLst>
          </p:cNvPr>
          <p:cNvSpPr/>
          <p:nvPr/>
        </p:nvSpPr>
        <p:spPr>
          <a:xfrm>
            <a:off x="6096000" y="4289091"/>
            <a:ext cx="2802418" cy="79648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/>
              <a:t>matematicky na 2 des. miesta 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16D0B6E5-2480-4F30-8A1C-C089D523059D}"/>
              </a:ext>
            </a:extLst>
          </p:cNvPr>
          <p:cNvSpPr txBox="1"/>
          <p:nvPr/>
        </p:nvSpPr>
        <p:spPr>
          <a:xfrm>
            <a:off x="694509" y="2191947"/>
            <a:ext cx="84804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600" dirty="0">
                <a:cs typeface="Times New Roman" panose="02020603050405020304" pitchFamily="18" charset="0"/>
              </a:rPr>
              <a:t>– odvody do poistných fondov (POI - </a:t>
            </a:r>
            <a:r>
              <a:rPr lang="sk-SK" sz="2600" b="1" dirty="0">
                <a:cs typeface="Times New Roman" panose="02020603050405020304" pitchFamily="18" charset="0"/>
              </a:rPr>
              <a:t>13,4 % z HP</a:t>
            </a:r>
            <a:r>
              <a:rPr lang="sk-SK" sz="2600" dirty="0">
                <a:cs typeface="Times New Roman" panose="02020603050405020304" pitchFamily="18" charset="0"/>
              </a:rPr>
              <a:t>) </a:t>
            </a:r>
            <a:br>
              <a:rPr lang="sk-SK" dirty="0"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5C9793B-13CD-443E-AD21-1C069526F11D}"/>
              </a:ext>
            </a:extLst>
          </p:cNvPr>
          <p:cNvSpPr txBox="1"/>
          <p:nvPr/>
        </p:nvSpPr>
        <p:spPr>
          <a:xfrm>
            <a:off x="694509" y="2606991"/>
            <a:ext cx="80205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600" b="1" dirty="0">
                <a:cs typeface="Times New Roman" panose="02020603050405020304" pitchFamily="18" charset="0"/>
              </a:rPr>
              <a:t>= Čiastkový základ dane (ČZD)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DA6D85DD-2A4B-4125-B926-85BE49721C28}"/>
              </a:ext>
            </a:extLst>
          </p:cNvPr>
          <p:cNvSpPr txBox="1"/>
          <p:nvPr/>
        </p:nvSpPr>
        <p:spPr>
          <a:xfrm>
            <a:off x="736746" y="3056354"/>
            <a:ext cx="9582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br>
              <a:rPr lang="sk-SK" b="1" dirty="0">
                <a:cs typeface="Times New Roman" panose="02020603050405020304" pitchFamily="18" charset="0"/>
              </a:rPr>
            </a:br>
            <a:r>
              <a:rPr lang="sk-SK" sz="2600" dirty="0">
                <a:cs typeface="Times New Roman" panose="02020603050405020304" pitchFamily="18" charset="0"/>
              </a:rPr>
              <a:t>– nezdaniteľná časť základu dane (NČZDD </a:t>
            </a:r>
            <a:r>
              <a:rPr lang="sk-SK" sz="2600" b="1" dirty="0">
                <a:cs typeface="Times New Roman" panose="02020603050405020304" pitchFamily="18" charset="0"/>
              </a:rPr>
              <a:t>381,61 eur</a:t>
            </a:r>
            <a:r>
              <a:rPr lang="sk-SK" sz="2600" dirty="0">
                <a:cs typeface="Times New Roman" panose="02020603050405020304" pitchFamily="18" charset="0"/>
              </a:rPr>
              <a:t>)</a:t>
            </a:r>
            <a:endParaRPr lang="sk-SK" sz="2600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0D721F45-E785-4814-BFD5-A1EF9EECE3CB}"/>
              </a:ext>
            </a:extLst>
          </p:cNvPr>
          <p:cNvSpPr txBox="1"/>
          <p:nvPr/>
        </p:nvSpPr>
        <p:spPr>
          <a:xfrm>
            <a:off x="736746" y="3709588"/>
            <a:ext cx="74353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600" b="1" dirty="0">
                <a:cs typeface="Times New Roman" panose="02020603050405020304" pitchFamily="18" charset="0"/>
              </a:rPr>
              <a:t>= Zdaniteľná mzda (ZM)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CAF99F62-318C-47F6-879B-A7CF296B9FC3}"/>
              </a:ext>
            </a:extLst>
          </p:cNvPr>
          <p:cNvSpPr txBox="1"/>
          <p:nvPr/>
        </p:nvSpPr>
        <p:spPr>
          <a:xfrm>
            <a:off x="736746" y="4196425"/>
            <a:ext cx="651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br>
              <a:rPr lang="sk-SK" dirty="0">
                <a:cs typeface="Times New Roman" panose="02020603050405020304" pitchFamily="18" charset="0"/>
              </a:rPr>
            </a:br>
            <a:r>
              <a:rPr lang="sk-SK" sz="2600" dirty="0">
                <a:cs typeface="Times New Roman" panose="02020603050405020304" pitchFamily="18" charset="0"/>
              </a:rPr>
              <a:t>Preddavok na daň = ZM x 19 % 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DD2AEF19-CF3D-416D-A102-502CBF080638}"/>
              </a:ext>
            </a:extLst>
          </p:cNvPr>
          <p:cNvSpPr txBox="1"/>
          <p:nvPr/>
        </p:nvSpPr>
        <p:spPr>
          <a:xfrm>
            <a:off x="736745" y="5219917"/>
            <a:ext cx="109623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600" b="1" dirty="0">
                <a:cs typeface="Times New Roman" panose="02020603050405020304" pitchFamily="18" charset="0"/>
              </a:rPr>
              <a:t>Čistý mesačný príjem (ČMP) = </a:t>
            </a:r>
            <a:r>
              <a:rPr lang="sk-SK" sz="2600" dirty="0">
                <a:cs typeface="Times New Roman" panose="02020603050405020304" pitchFamily="18" charset="0"/>
              </a:rPr>
              <a:t>HP – POI – preddavok na daň +(DB)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28501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6106-3DD1-419F-9F5C-858CA5A3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09" y="365125"/>
            <a:ext cx="11228202" cy="1325563"/>
          </a:xfrm>
        </p:spPr>
        <p:txBody>
          <a:bodyPr/>
          <a:lstStyle/>
          <a:p>
            <a:r>
              <a:rPr lang="sk-SK" dirty="0"/>
              <a:t>Kto bude prvý so správnym výsledkom ?</a:t>
            </a:r>
          </a:p>
        </p:txBody>
      </p:sp>
      <p:graphicFrame>
        <p:nvGraphicFramePr>
          <p:cNvPr id="3" name="Zástupný objekt pre obsah 2">
            <a:extLst>
              <a:ext uri="{FF2B5EF4-FFF2-40B4-BE49-F238E27FC236}">
                <a16:creationId xmlns:a16="http://schemas.microsoft.com/office/drawing/2014/main" id="{2A5D645E-0A8E-479E-93AD-81C9497C43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9560" y="3030880"/>
          <a:ext cx="5069686" cy="2540000"/>
        </p:xfrm>
        <a:graphic>
          <a:graphicData uri="http://schemas.openxmlformats.org/drawingml/2006/table">
            <a:tbl>
              <a:tblPr/>
              <a:tblGrid>
                <a:gridCol w="3597937">
                  <a:extLst>
                    <a:ext uri="{9D8B030D-6E8A-4147-A177-3AD203B41FA5}">
                      <a16:colId xmlns:a16="http://schemas.microsoft.com/office/drawing/2014/main" val="3147500454"/>
                    </a:ext>
                  </a:extLst>
                </a:gridCol>
                <a:gridCol w="1471749">
                  <a:extLst>
                    <a:ext uri="{9D8B030D-6E8A-4147-A177-3AD203B41FA5}">
                      <a16:colId xmlns:a16="http://schemas.microsoft.com/office/drawing/2014/main" val="1030476278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Hrubý príjem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1 323,00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19615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Poistné odvody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177,28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8438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Základ dane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1 145,72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64059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NČZD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381,61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1178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Zdaniteľná mzda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764,11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95099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Preddavok na daň 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145,18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38636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Čistý mesačný príjem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1 000,54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6133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Cena práce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1 788,68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005460"/>
                  </a:ext>
                </a:extLst>
              </a:tr>
            </a:tbl>
          </a:graphicData>
        </a:graphic>
      </p:graphicFrame>
      <p:pic>
        <p:nvPicPr>
          <p:cNvPr id="14" name="Obrázok 13">
            <a:extLst>
              <a:ext uri="{FF2B5EF4-FFF2-40B4-BE49-F238E27FC236}">
                <a16:creationId xmlns:a16="http://schemas.microsoft.com/office/drawing/2014/main" id="{C01A8FB2-6CF4-47A1-A268-AD1DDE4A0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506" y="3190543"/>
            <a:ext cx="4817146" cy="20737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B680DB1E-B2E7-45BC-BBB4-FC3F34451A54}"/>
              </a:ext>
            </a:extLst>
          </p:cNvPr>
          <p:cNvSpPr txBox="1"/>
          <p:nvPr/>
        </p:nvSpPr>
        <p:spPr>
          <a:xfrm>
            <a:off x="757646" y="1593669"/>
            <a:ext cx="105547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0" u="none" strike="noStrike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Pri podpise pracovnej zmluvy bola uvedená suma 1 323 eur v hrubom. Koľko mi každý mesiac „cinkne“ na bankovom účte?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227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6106-3DD1-419F-9F5C-858CA5A3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09" y="1207008"/>
            <a:ext cx="10515600" cy="438912"/>
          </a:xfrm>
        </p:spPr>
        <p:txBody>
          <a:bodyPr>
            <a:normAutofit fontScale="90000"/>
          </a:bodyPr>
          <a:lstStyle/>
          <a:p>
            <a:r>
              <a:rPr lang="sk-SK" dirty="0">
                <a:ea typeface="Calibri" panose="020F0502020204030204" pitchFamily="34" charset="0"/>
                <a:cs typeface="Times New Roman" panose="02020603050405020304" pitchFamily="18" charset="0"/>
              </a:rPr>
              <a:t>Chceš zarábať na dôchodok alebo využívať výhody práce pre študenta? </a:t>
            </a:r>
            <a:br>
              <a:rPr lang="sk-SK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3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id="{0A542356-B3F8-41DC-9EC2-7B048A223C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7644" y="1687720"/>
          <a:ext cx="10213640" cy="4033393"/>
        </p:xfrm>
        <a:graphic>
          <a:graphicData uri="http://schemas.openxmlformats.org/drawingml/2006/table">
            <a:tbl>
              <a:tblPr/>
              <a:tblGrid>
                <a:gridCol w="3637598">
                  <a:extLst>
                    <a:ext uri="{9D8B030D-6E8A-4147-A177-3AD203B41FA5}">
                      <a16:colId xmlns:a16="http://schemas.microsoft.com/office/drawing/2014/main" val="3774464850"/>
                    </a:ext>
                  </a:extLst>
                </a:gridCol>
                <a:gridCol w="1150302">
                  <a:extLst>
                    <a:ext uri="{9D8B030D-6E8A-4147-A177-3AD203B41FA5}">
                      <a16:colId xmlns:a16="http://schemas.microsoft.com/office/drawing/2014/main" val="2697178624"/>
                    </a:ext>
                  </a:extLst>
                </a:gridCol>
                <a:gridCol w="873169">
                  <a:extLst>
                    <a:ext uri="{9D8B030D-6E8A-4147-A177-3AD203B41FA5}">
                      <a16:colId xmlns:a16="http://schemas.microsoft.com/office/drawing/2014/main" val="1516119822"/>
                    </a:ext>
                  </a:extLst>
                </a:gridCol>
                <a:gridCol w="3292475">
                  <a:extLst>
                    <a:ext uri="{9D8B030D-6E8A-4147-A177-3AD203B41FA5}">
                      <a16:colId xmlns:a16="http://schemas.microsoft.com/office/drawing/2014/main" val="593752554"/>
                    </a:ext>
                  </a:extLst>
                </a:gridCol>
                <a:gridCol w="1260096">
                  <a:extLst>
                    <a:ext uri="{9D8B030D-6E8A-4147-A177-3AD203B41FA5}">
                      <a16:colId xmlns:a16="http://schemas.microsoft.com/office/drawing/2014/main" val="3065016768"/>
                    </a:ext>
                  </a:extLst>
                </a:gridCol>
              </a:tblGrid>
              <a:tr h="43368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Dohoda o brigádnickej práci študenta</a:t>
                      </a:r>
                    </a:p>
                  </a:txBody>
                  <a:tcPr marL="3175"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Dohoda o pracovnej činnosti</a:t>
                      </a:r>
                    </a:p>
                  </a:txBody>
                  <a:tcPr marL="3175"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573714"/>
                  </a:ext>
                </a:extLst>
              </a:tr>
              <a:tr h="250772"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268953"/>
                  </a:ext>
                </a:extLst>
              </a:tr>
              <a:tr h="47841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Hrubý príjem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Hrubý príjem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41140"/>
                  </a:ext>
                </a:extLst>
              </a:tr>
              <a:tr h="47841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Zdravotné poistenie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Zdravotné poistenie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554037"/>
                  </a:ext>
                </a:extLst>
              </a:tr>
              <a:tr h="47841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Sociálne poistenie študent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Sociálne poistenie študent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18,8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166561"/>
                  </a:ext>
                </a:extLst>
              </a:tr>
              <a:tr h="47841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NČZD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381,61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NČZD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381,61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19069"/>
                  </a:ext>
                </a:extLst>
              </a:tr>
              <a:tr h="47841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Čistý mesačný príjem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186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Čistý mesačný príjem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173,2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29062"/>
                  </a:ext>
                </a:extLst>
              </a:tr>
              <a:tr h="47841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604870"/>
                  </a:ext>
                </a:extLst>
              </a:tr>
              <a:tr h="47841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Cena práce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245,6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3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Cena práce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270,4</a:t>
                      </a:r>
                    </a:p>
                  </a:txBody>
                  <a:tcPr marL="3175" marR="3175" marT="3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72352"/>
                  </a:ext>
                </a:extLst>
              </a:tr>
            </a:tbl>
          </a:graphicData>
        </a:graphic>
      </p:graphicFrame>
      <p:sp>
        <p:nvSpPr>
          <p:cNvPr id="6" name="Šípka: obojsmerná vodorovná 5">
            <a:extLst>
              <a:ext uri="{FF2B5EF4-FFF2-40B4-BE49-F238E27FC236}">
                <a16:creationId xmlns:a16="http://schemas.microsoft.com/office/drawing/2014/main" id="{B55182A4-7B86-4D8A-9EF8-6A1E3AD0CC38}"/>
              </a:ext>
            </a:extLst>
          </p:cNvPr>
          <p:cNvSpPr/>
          <p:nvPr/>
        </p:nvSpPr>
        <p:spPr>
          <a:xfrm>
            <a:off x="5564777" y="3626249"/>
            <a:ext cx="872599" cy="5643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168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71723"/>
      </a:dk1>
      <a:lt1>
        <a:srgbClr val="FFFFFF"/>
      </a:lt1>
      <a:dk2>
        <a:srgbClr val="434349"/>
      </a:dk2>
      <a:lt2>
        <a:srgbClr val="DFDFE6"/>
      </a:lt2>
      <a:accent1>
        <a:srgbClr val="C0202E"/>
      </a:accent1>
      <a:accent2>
        <a:srgbClr val="EE2441"/>
      </a:accent2>
      <a:accent3>
        <a:srgbClr val="F26C6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495</Words>
  <Application>Microsoft Office PowerPoint</Application>
  <PresentationFormat>Širokouhlá</PresentationFormat>
  <Paragraphs>103</Paragraphs>
  <Slides>9</Slides>
  <Notes>4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6" baseType="lpstr">
      <vt:lpstr>.AppleSystemUIFont</vt:lpstr>
      <vt:lpstr>Arial</vt:lpstr>
      <vt:lpstr>Calibri</vt:lpstr>
      <vt:lpstr>Century Gothic</vt:lpstr>
      <vt:lpstr>Times New Roman</vt:lpstr>
      <vt:lpstr>Office Theme</vt:lpstr>
      <vt:lpstr>Document</vt:lpstr>
      <vt:lpstr>Prezentácia programu PowerPoint</vt:lpstr>
      <vt:lpstr>Podpora rozvoja kľúčových kompetencií žiakov stredných škôl v digitalizovanom školskom prostredí </vt:lpstr>
      <vt:lpstr>Prezentácia programu PowerPoint</vt:lpstr>
      <vt:lpstr>Uhádni tému, ktorej sa budeme venovať?</vt:lpstr>
      <vt:lpstr>Koľko daní existuje na Slovensku, kde skončia, kto ich spravuje ?</vt:lpstr>
      <vt:lpstr>Aké faktory ovplyvňujú môj plat ???</vt:lpstr>
      <vt:lpstr>Všeobecný výpočet čistého mesačné príjmu</vt:lpstr>
      <vt:lpstr>Kto bude prvý so správnym výsledkom ?</vt:lpstr>
      <vt:lpstr>Chceš zarábať na dôchodok alebo využívať výhody práce pre študenta?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Jana Šipošová | NHF EU v Bratislave</dc:creator>
  <cp:lastModifiedBy>Jana Šipošová | NHF EU v Bratislave</cp:lastModifiedBy>
  <cp:revision>25</cp:revision>
  <dcterms:created xsi:type="dcterms:W3CDTF">2022-02-18T12:34:33Z</dcterms:created>
  <dcterms:modified xsi:type="dcterms:W3CDTF">2023-05-29T16:23:32Z</dcterms:modified>
</cp:coreProperties>
</file>