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4" r:id="rId2"/>
    <p:sldId id="289" r:id="rId3"/>
    <p:sldId id="293" r:id="rId4"/>
    <p:sldId id="333" r:id="rId5"/>
    <p:sldId id="300" r:id="rId6"/>
    <p:sldId id="301" r:id="rId7"/>
    <p:sldId id="302" r:id="rId8"/>
    <p:sldId id="345" r:id="rId9"/>
    <p:sldId id="334" r:id="rId10"/>
    <p:sldId id="335" r:id="rId11"/>
    <p:sldId id="346" r:id="rId12"/>
    <p:sldId id="347" r:id="rId13"/>
    <p:sldId id="348" r:id="rId14"/>
    <p:sldId id="349" r:id="rId15"/>
    <p:sldId id="350" r:id="rId16"/>
    <p:sldId id="351" r:id="rId17"/>
    <p:sldId id="304" r:id="rId18"/>
    <p:sldId id="352" r:id="rId19"/>
    <p:sldId id="353" r:id="rId20"/>
    <p:sldId id="354" r:id="rId21"/>
    <p:sldId id="355" r:id="rId22"/>
    <p:sldId id="331" r:id="rId23"/>
  </p:sldIdLst>
  <p:sldSz cx="12192000" cy="6858000"/>
  <p:notesSz cx="9928225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E252F993-BFC1-476D-9C0F-C7AFBE5FC8D6}">
          <p14:sldIdLst>
            <p14:sldId id="294"/>
            <p14:sldId id="289"/>
            <p14:sldId id="293"/>
            <p14:sldId id="333"/>
            <p14:sldId id="300"/>
            <p14:sldId id="301"/>
            <p14:sldId id="302"/>
            <p14:sldId id="345"/>
            <p14:sldId id="334"/>
            <p14:sldId id="335"/>
            <p14:sldId id="346"/>
            <p14:sldId id="347"/>
            <p14:sldId id="348"/>
            <p14:sldId id="349"/>
            <p14:sldId id="350"/>
            <p14:sldId id="351"/>
            <p14:sldId id="304"/>
            <p14:sldId id="352"/>
            <p14:sldId id="353"/>
            <p14:sldId id="354"/>
            <p14:sldId id="355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Šipošová | NHF EU v Bratislave" initials="JŠ|NEvB" lastIdx="1" clrIdx="0">
    <p:extLst>
      <p:ext uri="{19B8F6BF-5375-455C-9EA6-DF929625EA0E}">
        <p15:presenceInfo xmlns:p15="http://schemas.microsoft.com/office/powerpoint/2012/main" userId="Jana Šipošová | NHF EU v Bratisla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85BA2-5A73-4591-B0D2-856BE769D32A}" type="datetimeFigureOut">
              <a:rPr lang="sk-SK" smtClean="0"/>
              <a:t>30. 5. 2023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7755-C2B1-4EAF-B6A6-33B3C4DF4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39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2FDB-461C-47B7-BF96-F722FF60B8B3}" type="datetimeFigureOut">
              <a:rPr lang="sk-SK" smtClean="0"/>
              <a:t>30. 5. 2023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D8D9-3CA2-4A44-9183-001B659A3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6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0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4561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5211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6280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322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14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011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4131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460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340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27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677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3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96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17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1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88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86557-6DB0-40A1-9054-81BCE1C813DF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65168-B9A5-42A5-B4F3-674AC8CF3405}"/>
              </a:ext>
            </a:extLst>
          </p:cNvPr>
          <p:cNvSpPr/>
          <p:nvPr userDrawn="1"/>
        </p:nvSpPr>
        <p:spPr>
          <a:xfrm>
            <a:off x="8934135" y="150470"/>
            <a:ext cx="2505509" cy="250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6F8DD-054D-47E3-AC8D-CCCC8CE39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1631" y="-1"/>
            <a:ext cx="1990516" cy="199051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9F9B28-012B-4717-A6B9-4AB16D4D8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1393825"/>
            <a:ext cx="8785225" cy="3814763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latin typeface="+mj-lt"/>
              </a:defRPr>
            </a:lvl1pPr>
            <a:lvl2pPr marL="457200" indent="0">
              <a:buNone/>
              <a:defRPr sz="8000">
                <a:latin typeface="+mj-lt"/>
              </a:defRPr>
            </a:lvl2pPr>
            <a:lvl3pPr marL="914400" indent="0">
              <a:buNone/>
              <a:defRPr sz="8000">
                <a:latin typeface="+mj-lt"/>
              </a:defRPr>
            </a:lvl3pPr>
            <a:lvl4pPr marL="1371600" indent="0">
              <a:buNone/>
              <a:defRPr sz="8000">
                <a:latin typeface="+mj-lt"/>
              </a:defRPr>
            </a:lvl4pPr>
            <a:lvl5pPr marL="1828800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D7FC53C-96DE-4EA1-8FE1-550C063F1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75" y="5635625"/>
            <a:ext cx="7556500" cy="585788"/>
          </a:xfrm>
        </p:spPr>
        <p:txBody>
          <a:bodyPr>
            <a:noAutofit/>
          </a:bodyPr>
          <a:lstStyle>
            <a:lvl1pPr marL="0" indent="0">
              <a:buNone/>
              <a:defRPr sz="1600" b="1" i="1">
                <a:solidFill>
                  <a:schemeClr val="tx2"/>
                </a:solidFill>
              </a:defRPr>
            </a:lvl1pPr>
            <a:lvl2pPr marL="457200" indent="0">
              <a:buNone/>
              <a:defRPr sz="1600" b="1" i="1">
                <a:solidFill>
                  <a:schemeClr val="tx2"/>
                </a:solidFill>
              </a:defRPr>
            </a:lvl2pPr>
            <a:lvl3pPr marL="914400" indent="0">
              <a:buNone/>
              <a:defRPr sz="1600" b="1" i="1">
                <a:solidFill>
                  <a:schemeClr val="tx2"/>
                </a:solidFill>
              </a:defRPr>
            </a:lvl3pPr>
            <a:lvl4pPr marL="1371600" indent="0">
              <a:buNone/>
              <a:defRPr sz="1600" b="1" i="1">
                <a:solidFill>
                  <a:schemeClr val="tx2"/>
                </a:solidFill>
              </a:defRPr>
            </a:lvl4pPr>
            <a:lvl5pPr marL="1828800" indent="0">
              <a:buNone/>
              <a:defRPr sz="16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0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F1DE719-D665-4DBB-AF25-FAED25863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E8835D5-C999-4F94-941B-52125E75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7237136-5A04-4392-9660-81DAC34E8E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10A8F3-1741-4D7A-94E4-CAC0CD12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4F69E01-742D-4A37-894C-D1012F64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38F3D7-CF08-417F-B6B1-5EDB2AC5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1847850"/>
            <a:ext cx="10515600" cy="4351338"/>
          </a:xfrm>
        </p:spPr>
        <p:txBody>
          <a:bodyPr/>
          <a:lstStyle>
            <a:lvl1pPr marL="457200" indent="-457200">
              <a:buFont typeface="Century Gothic" panose="020B0502020202020204" pitchFamily="34" charset="0"/>
              <a:buChar char="―"/>
              <a:defRPr/>
            </a:lvl1pPr>
            <a:lvl2pPr marL="800100" indent="-342900">
              <a:buFont typeface="Century Gothic" panose="020B0502020202020204" pitchFamily="34" charset="0"/>
              <a:buChar char="―"/>
              <a:defRPr/>
            </a:lvl2pPr>
            <a:lvl3pPr marL="1257300" indent="-342900">
              <a:buFont typeface="Century Gothic" panose="020B0502020202020204" pitchFamily="34" charset="0"/>
              <a:buChar char="―"/>
              <a:defRPr/>
            </a:lvl3pPr>
            <a:lvl4pPr marL="1657350" indent="-285750">
              <a:buFont typeface="Century Gothic" panose="020B0502020202020204" pitchFamily="34" charset="0"/>
              <a:buChar char="―"/>
              <a:defRPr/>
            </a:lvl4pPr>
            <a:lvl5pPr marL="2114550" indent="-285750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150B948-1E1A-4281-AE9D-8E049C4B9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DBF1AD6-0BF5-43A2-946E-683F30270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EA28C-8C5D-41D6-B59D-656AB4FC0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355" y="136525"/>
            <a:ext cx="11439645" cy="6707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53B6F0-A784-4D34-8BFA-74D4608E1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-2654977" y="2778925"/>
            <a:ext cx="6062187" cy="75247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AEA2A-C3DC-4045-BA85-315AE5EAA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21" y="6186256"/>
            <a:ext cx="752475" cy="642937"/>
          </a:xfrm>
        </p:spPr>
        <p:txBody>
          <a:bodyPr anchor="b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4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38E41-775C-487F-9EF6-B09A68E4FC52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05C8870F-EB30-49E8-9697-25305B59FB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475" y="1690688"/>
            <a:ext cx="10687050" cy="448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0C4C0A2-C732-49C0-A49A-854CC43C0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969" y="352879"/>
            <a:ext cx="10660062" cy="1325563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latin typeface="+mj-lt"/>
              </a:defRPr>
            </a:lvl1pPr>
            <a:lvl2pPr marL="457200" indent="0" algn="l">
              <a:buNone/>
              <a:defRPr sz="4800" b="1">
                <a:latin typeface="+mj-lt"/>
              </a:defRPr>
            </a:lvl2pPr>
            <a:lvl3pPr marL="914400" indent="0" algn="l">
              <a:buNone/>
              <a:defRPr sz="4800" b="1">
                <a:latin typeface="+mj-lt"/>
              </a:defRPr>
            </a:lvl3pPr>
            <a:lvl4pPr marL="1371600" indent="0" algn="l">
              <a:buNone/>
              <a:defRPr sz="4800" b="1">
                <a:latin typeface="+mj-lt"/>
              </a:defRPr>
            </a:lvl4pPr>
            <a:lvl5pPr marL="1828800" indent="0" algn="l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73679-E774-4197-ABCB-4024BD5BB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2097542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A5A9359-8D24-41C6-B457-56FF17774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1B99C36-7747-4D3B-A712-826F48DB6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F6386AD-E6B1-43CE-B129-00D84AC3E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9D7F2-ECE4-47AB-8E3C-1F3CF2EDE58A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ADE885D-12ED-4972-9819-F5BB70E590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75" y="365125"/>
            <a:ext cx="10687050" cy="5811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F4C69B-E31F-4EE6-B764-2CD103443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3064194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745390C-DBD8-42F7-BC76-1E04B1BB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CE4D573-1404-4E51-828B-1D65B8AC51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65F280F-C8E6-4ECB-B6D9-2B4E23071D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82B0B-8FDF-4958-98A8-D1107DEE730D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94481" y="3043238"/>
            <a:ext cx="6763593" cy="3200500"/>
          </a:xfrm>
        </p:spPr>
        <p:txBody>
          <a:bodyPr>
            <a:noAutofit/>
          </a:bodyPr>
          <a:lstStyle/>
          <a:p>
            <a:pPr algn="l"/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Ďakujem </a:t>
            </a:r>
            <a:br>
              <a:rPr lang="en-US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za pozornosť</a:t>
            </a:r>
            <a:endParaRPr lang="en-US" sz="6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7B257-189C-4979-B1B2-4BE2A9DCF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836" y="373884"/>
            <a:ext cx="2112585" cy="21125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AC8A4-B3A3-4FF5-88DD-EAE3774753F9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A517A0-0152-41D2-82C0-4D2E8FFAF1BC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B762E2-B6D6-4A40-8EF5-72A779AEC6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05861" y="2578944"/>
            <a:ext cx="3052766" cy="12858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b="1" dirty="0"/>
              <a:t>KONTAKT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/>
              <a:t>+421 2 6729 1221</a:t>
            </a:r>
          </a:p>
          <a:p>
            <a:pPr marL="0" indent="0" algn="l">
              <a:buNone/>
            </a:pPr>
            <a:r>
              <a:rPr lang="en-US" sz="1400" dirty="0" err="1"/>
              <a:t>Info.nhf@euba.sk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www.nhf.euba.sk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835B6A0-FE63-4A71-A10F-D11A987E3842}"/>
              </a:ext>
            </a:extLst>
          </p:cNvPr>
          <p:cNvSpPr txBox="1">
            <a:spLocks/>
          </p:cNvSpPr>
          <p:nvPr userDrawn="1"/>
        </p:nvSpPr>
        <p:spPr>
          <a:xfrm>
            <a:off x="8805862" y="4279155"/>
            <a:ext cx="3052764" cy="196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err="1"/>
              <a:t>Národohospodárska</a:t>
            </a:r>
            <a:r>
              <a:rPr lang="en-US" sz="1400" b="1" dirty="0"/>
              <a:t> </a:t>
            </a:r>
            <a:r>
              <a:rPr lang="en-US" sz="1400" b="1" dirty="0" err="1"/>
              <a:t>fakulta</a:t>
            </a:r>
            <a:r>
              <a:rPr lang="en-US" sz="1400" b="1" dirty="0"/>
              <a:t>,</a:t>
            </a:r>
          </a:p>
          <a:p>
            <a:pPr algn="l"/>
            <a:r>
              <a:rPr lang="en-US" sz="1400" b="1" dirty="0" err="1"/>
              <a:t>Ekonomická</a:t>
            </a:r>
            <a:r>
              <a:rPr lang="en-US" sz="1400" b="1" dirty="0"/>
              <a:t> </a:t>
            </a:r>
            <a:r>
              <a:rPr lang="en-US" sz="1400" b="1" dirty="0" err="1"/>
              <a:t>univerzita</a:t>
            </a:r>
            <a:r>
              <a:rPr lang="en-US" sz="1400" b="1" dirty="0"/>
              <a:t> </a:t>
            </a:r>
          </a:p>
          <a:p>
            <a:pPr algn="l"/>
            <a:r>
              <a:rPr lang="en-US" sz="1400" b="1" dirty="0"/>
              <a:t>v </a:t>
            </a:r>
            <a:r>
              <a:rPr lang="en-US" sz="1400" b="1" dirty="0" err="1"/>
              <a:t>Bratislave</a:t>
            </a:r>
            <a:endParaRPr lang="en-US" sz="1400" b="1" dirty="0"/>
          </a:p>
          <a:p>
            <a:pPr algn="l"/>
            <a:r>
              <a:rPr lang="en-US" sz="1400" dirty="0" err="1"/>
              <a:t>Dolnozemská</a:t>
            </a:r>
            <a:r>
              <a:rPr lang="en-US" sz="1400" dirty="0"/>
              <a:t> </a:t>
            </a:r>
            <a:r>
              <a:rPr lang="en-US" sz="1400" dirty="0" err="1"/>
              <a:t>cesta</a:t>
            </a:r>
            <a:r>
              <a:rPr lang="en-US" sz="1400" dirty="0"/>
              <a:t> 1 </a:t>
            </a:r>
          </a:p>
          <a:p>
            <a:pPr algn="l"/>
            <a:r>
              <a:rPr lang="en-US" sz="1400" dirty="0"/>
              <a:t>852 35 Bratislava </a:t>
            </a:r>
          </a:p>
          <a:p>
            <a:pPr algn="l"/>
            <a:r>
              <a:rPr lang="en-US" sz="1400" dirty="0" err="1"/>
              <a:t>Slovenská</a:t>
            </a:r>
            <a:r>
              <a:rPr lang="en-US" sz="1400" dirty="0"/>
              <a:t> </a:t>
            </a:r>
            <a:r>
              <a:rPr lang="en-US" sz="1400" dirty="0" err="1"/>
              <a:t>republika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1C5A2F-87DA-42CC-8DAD-ED67977D7BB3}"/>
              </a:ext>
            </a:extLst>
          </p:cNvPr>
          <p:cNvSpPr txBox="1">
            <a:spLocks/>
          </p:cNvSpPr>
          <p:nvPr userDrawn="1"/>
        </p:nvSpPr>
        <p:spPr>
          <a:xfrm>
            <a:off x="9225522" y="675678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/</a:t>
            </a:r>
            <a:r>
              <a:rPr lang="en-US" sz="2000" dirty="0" err="1"/>
              <a:t>nhfeuba</a:t>
            </a:r>
            <a:endParaRPr lang="en-US" sz="2000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D2F31EB-8171-4F44-876B-EE54CF239FE6}"/>
              </a:ext>
            </a:extLst>
          </p:cNvPr>
          <p:cNvSpPr txBox="1">
            <a:spLocks/>
          </p:cNvSpPr>
          <p:nvPr userDrawn="1"/>
        </p:nvSpPr>
        <p:spPr>
          <a:xfrm>
            <a:off x="9225522" y="1476835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@</a:t>
            </a:r>
            <a:r>
              <a:rPr lang="en-US" sz="2000" dirty="0" err="1"/>
              <a:t>nhf_euba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7BF98A-6B72-4E0B-A0A3-448E406579E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7" y="649230"/>
            <a:ext cx="399391" cy="402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0F2529-83EB-4F7B-B66C-CBAFE5A76C98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8" y="1430177"/>
            <a:ext cx="399391" cy="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DFC6C90-1276-47F6-BEBF-AFB8F5AFF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4C1E63C-00C5-4FCD-B793-9AF1FE93D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24004F5-9AC3-4C96-B0C7-CC1053B6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6A4F6F5-0E9E-45D0-86CE-1D894ACA9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F0D602F-1636-4AB6-9319-7ECB3D47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FD54966-A056-499C-BACF-7A64E4713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7170CA0-9938-44AC-8F71-4372D757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B9959AC-9736-4A35-B6F2-FF301859F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A6F69F4-37F5-4211-A492-39CFDBC6E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.AppleSystemUIFont" charset="-12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12786"/>
              </p:ext>
            </p:extLst>
          </p:nvPr>
        </p:nvGraphicFramePr>
        <p:xfrm>
          <a:off x="2610196" y="1918252"/>
          <a:ext cx="7179847" cy="2888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9847">
                  <a:extLst>
                    <a:ext uri="{9D8B030D-6E8A-4147-A177-3AD203B41FA5}">
                      <a16:colId xmlns:a16="http://schemas.microsoft.com/office/drawing/2014/main" val="588936919"/>
                    </a:ext>
                  </a:extLst>
                </a:gridCol>
              </a:tblGrid>
              <a:tr h="162903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 err="1">
                          <a:effectLst/>
                        </a:rPr>
                        <a:t>Podaktivita</a:t>
                      </a:r>
                      <a:r>
                        <a:rPr lang="sk-SK" sz="1800" u="none" strike="noStrike" dirty="0">
                          <a:effectLst/>
                        </a:rPr>
                        <a:t> 1 : Implementovanie metodiky v oblasti podpory rozvíjania zručností žiakov v kontexte osobnej, sociálnej a občianskej kompetencie</a:t>
                      </a:r>
                      <a:endParaRPr lang="sk-SK" sz="18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1702872"/>
                  </a:ext>
                </a:extLst>
              </a:tr>
              <a:tr h="900020">
                <a:tc>
                  <a:txBody>
                    <a:bodyPr/>
                    <a:lstStyle/>
                    <a:p>
                      <a:pPr algn="ctr" fontAlgn="b"/>
                      <a:endParaRPr lang="sk-SK" sz="14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sk-SK" sz="1400" u="none" strike="noStrike" dirty="0" err="1">
                          <a:effectLst/>
                        </a:rPr>
                        <a:t>power-pointová</a:t>
                      </a:r>
                      <a:r>
                        <a:rPr lang="sk-SK" sz="1400" u="none" strike="noStrike" dirty="0">
                          <a:effectLst/>
                        </a:rPr>
                        <a:t> prezentácia zameraná na oblasť rozvoja osobných kompetencií</a:t>
                      </a:r>
                    </a:p>
                    <a:p>
                      <a:pPr algn="ctr" fontAlgn="b"/>
                      <a:endParaRPr lang="sk-SK" sz="18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sk-SK" sz="1800" b="1" dirty="0"/>
                        <a:t>Inflácia, </a:t>
                      </a:r>
                      <a:r>
                        <a:rPr lang="sk-SK" sz="1800" b="1" dirty="0" err="1"/>
                        <a:t>dezinflácia</a:t>
                      </a:r>
                      <a:r>
                        <a:rPr lang="sk-SK" sz="1800" b="1" dirty="0"/>
                        <a:t> a deflácia</a:t>
                      </a:r>
                    </a:p>
                    <a:p>
                      <a:pPr marL="0" indent="0" algn="ctr">
                        <a:buNone/>
                      </a:pPr>
                      <a:endParaRPr lang="sk-SK" sz="18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893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92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opa peňazí">
            <a:extLst>
              <a:ext uri="{FF2B5EF4-FFF2-40B4-BE49-F238E27FC236}">
                <a16:creationId xmlns:a16="http://schemas.microsoft.com/office/drawing/2014/main" id="{47230104-E078-10C8-D432-02D3AC4B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266858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Čistá </a:t>
            </a:r>
            <a:r>
              <a:rPr lang="sk-SK" dirty="0" err="1"/>
              <a:t>versus</a:t>
            </a:r>
            <a:r>
              <a:rPr lang="sk-SK" dirty="0"/>
              <a:t> jadrová inflácia</a:t>
            </a:r>
          </a:p>
        </p:txBody>
      </p:sp>
      <p:pic>
        <p:nvPicPr>
          <p:cNvPr id="2050" name="Picture 2" descr="Bulharsko sa vzdalo cieľa prijať v januári euro | TREND">
            <a:extLst>
              <a:ext uri="{FF2B5EF4-FFF2-40B4-BE49-F238E27FC236}">
                <a16:creationId xmlns:a16="http://schemas.microsoft.com/office/drawing/2014/main" id="{F38FEA5B-E744-6A6C-8EC9-FCAB3BB4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437138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7E6138A-4ACD-66CA-C634-98CA0E3A33AC}"/>
              </a:ext>
            </a:extLst>
          </p:cNvPr>
          <p:cNvSpPr txBox="1"/>
          <p:nvPr/>
        </p:nvSpPr>
        <p:spPr>
          <a:xfrm>
            <a:off x="590884" y="1482438"/>
            <a:ext cx="1107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/>
              <a:t>Rozdiel medzi čistou a jadrovou infláciou vychádza z jednotlivých položiek spotrebného koša, ktoré sa podieľajú na celkovej miere inflácie</a:t>
            </a:r>
          </a:p>
        </p:txBody>
      </p:sp>
      <p:graphicFrame>
        <p:nvGraphicFramePr>
          <p:cNvPr id="51" name="Tabuľka 8">
            <a:extLst>
              <a:ext uri="{FF2B5EF4-FFF2-40B4-BE49-F238E27FC236}">
                <a16:creationId xmlns:a16="http://schemas.microsoft.com/office/drawing/2014/main" id="{D2EA85E9-AE47-9CE2-2B0F-FA1A373CB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43419"/>
              </p:ext>
            </p:extLst>
          </p:nvPr>
        </p:nvGraphicFramePr>
        <p:xfrm>
          <a:off x="927100" y="2620375"/>
          <a:ext cx="6864350" cy="3303588"/>
        </p:xfrm>
        <a:graphic>
          <a:graphicData uri="http://schemas.openxmlformats.org/drawingml/2006/table">
            <a:tbl>
              <a:tblPr/>
              <a:tblGrid>
                <a:gridCol w="686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200">
                <a:tc>
                  <a:txBody>
                    <a:bodyPr/>
                    <a:lstStyle/>
                    <a:p>
                      <a:pPr algn="ctr" rtl="0" fontAlgn="t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Položky spotrebného koša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00">
                <a:tc>
                  <a:txBody>
                    <a:bodyPr/>
                    <a:lstStyle/>
                    <a:p>
                      <a:pPr algn="l" rtl="0" fontAlgn="t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1. Obchodovateľné 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9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</a:rPr>
                        <a:t>        v tom 1.1 potraviny (okrem alkoholických nápojov)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00">
                <a:tc>
                  <a:txBody>
                    <a:bodyPr/>
                    <a:lstStyle/>
                    <a:p>
                      <a:pPr algn="l" rtl="0" fontAlgn="t"/>
                      <a:r>
                        <a:rPr lang="sk-SK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</a:rPr>
                        <a:t>                  1.2 ostatné obchodovateľné tovary 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00">
                <a:tc>
                  <a:txBody>
                    <a:bodyPr/>
                    <a:lstStyle/>
                    <a:p>
                      <a:pPr algn="l" rtl="0" fontAlgn="t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2. Neobchodovateľné: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94">
                <a:tc>
                  <a:txBody>
                    <a:bodyPr/>
                    <a:lstStyle/>
                    <a:p>
                      <a:pPr algn="l" rtl="0" fontAlgn="t"/>
                      <a:r>
                        <a:rPr lang="sk-SK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</a:rPr>
                        <a:t>        </a:t>
                      </a: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</a:rPr>
                        <a:t>v tom 2.1 regulované ceny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200">
                <a:tc>
                  <a:txBody>
                    <a:bodyPr/>
                    <a:lstStyle/>
                    <a:p>
                      <a:pPr algn="l" rtl="0" fontAlgn="t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2.2 trhové služby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200">
                <a:tc>
                  <a:txBody>
                    <a:bodyPr/>
                    <a:lstStyle/>
                    <a:p>
                      <a:pPr algn="l" rtl="0" fontAlgn="t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Spolu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3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Čistá </a:t>
            </a:r>
            <a:r>
              <a:rPr lang="sk-SK" dirty="0" err="1"/>
              <a:t>versus</a:t>
            </a:r>
            <a:r>
              <a:rPr lang="sk-SK" dirty="0"/>
              <a:t> jadrová inflácia</a:t>
            </a:r>
          </a:p>
        </p:txBody>
      </p:sp>
      <p:pic>
        <p:nvPicPr>
          <p:cNvPr id="8194" name="Picture 2" descr="Inflácia a jej vývoj: indexy spotrebiteľských cien za rok 2022 |  Podnikajte.sk">
            <a:extLst>
              <a:ext uri="{FF2B5EF4-FFF2-40B4-BE49-F238E27FC236}">
                <a16:creationId xmlns:a16="http://schemas.microsoft.com/office/drawing/2014/main" id="{B9867036-AC34-1A43-C9A4-EBD79DE9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66" y="2981489"/>
            <a:ext cx="4162268" cy="31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3E5F1E-5A82-5E2F-C11B-EB58AE0E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747834"/>
            <a:ext cx="111055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Čistá inflácia = ostatné obchodovateľné tovary + trhové služby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pt-BR" dirty="0"/>
              <a:t>Jadrová inflácia =  čistá inflácia + potraviny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196" name="Picture 4" descr="Potraviny cez internet nakupujú desaťtisíce Slovákov - SITA.sk">
            <a:extLst>
              <a:ext uri="{FF2B5EF4-FFF2-40B4-BE49-F238E27FC236}">
                <a16:creationId xmlns:a16="http://schemas.microsoft.com/office/drawing/2014/main" id="{E743F910-5EBE-4532-A4D1-9E840CA6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18" y="3429000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ieto obnoviteľné zdroje energie na Slovensku využívame najviac - 24hod.sk">
            <a:extLst>
              <a:ext uri="{FF2B5EF4-FFF2-40B4-BE49-F238E27FC236}">
                <a16:creationId xmlns:a16="http://schemas.microsoft.com/office/drawing/2014/main" id="{B1017F25-5904-63A2-1292-FCED30EB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393" y="2457200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nancial Services: Banking &amp; Capital Markets, Investment Management &amp;  Insurance | Workday">
            <a:extLst>
              <a:ext uri="{FF2B5EF4-FFF2-40B4-BE49-F238E27FC236}">
                <a16:creationId xmlns:a16="http://schemas.microsoft.com/office/drawing/2014/main" id="{2496B542-FD76-D0EF-6CDB-D50594F4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17" y="42979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4" descr="sweeping-paper-money-from-the-streets.jpg">
            <a:extLst>
              <a:ext uri="{FF2B5EF4-FFF2-40B4-BE49-F238E27FC236}">
                <a16:creationId xmlns:a16="http://schemas.microsoft.com/office/drawing/2014/main" id="{017DE40C-3817-207B-6EFA-8C42A48132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0442" y="2823274"/>
            <a:ext cx="3233580" cy="3248202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Formy inflácie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3E5F1E-5A82-5E2F-C11B-EB58AE0E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67" y="1497711"/>
            <a:ext cx="11105555" cy="455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/>
              <a:t>Mierna</a:t>
            </a:r>
          </a:p>
          <a:p>
            <a:pPr marL="0" indent="0">
              <a:buNone/>
            </a:pPr>
            <a:r>
              <a:rPr lang="sk-SK" sz="2400" dirty="0"/>
              <a:t>– jednociferné ročné tempo rastu cien</a:t>
            </a:r>
          </a:p>
          <a:p>
            <a:pPr marL="0" indent="0">
              <a:buNone/>
            </a:pPr>
            <a:r>
              <a:rPr lang="sk-SK" sz="2400" dirty="0"/>
              <a:t>- tempo rastu cenovej hladiny neprekračuje tempo rastu ekonomiky</a:t>
            </a:r>
          </a:p>
          <a:p>
            <a:pPr marL="0" indent="0">
              <a:buNone/>
            </a:pPr>
            <a:r>
              <a:rPr lang="sk-SK" sz="2400" b="1" dirty="0"/>
              <a:t>Cválajúca </a:t>
            </a:r>
          </a:p>
          <a:p>
            <a:pPr marL="0" indent="0">
              <a:buNone/>
            </a:pPr>
            <a:r>
              <a:rPr lang="sk-SK" sz="2400" dirty="0"/>
              <a:t>– dvojciferné až trojciferné ročné tempo rastu cien</a:t>
            </a:r>
          </a:p>
          <a:p>
            <a:pPr marL="0" indent="0">
              <a:buNone/>
            </a:pPr>
            <a:r>
              <a:rPr lang="sk-SK" sz="2400" dirty="0"/>
              <a:t>- spôsobuje veľké ťažkosti v peňažnom obehu</a:t>
            </a:r>
          </a:p>
          <a:p>
            <a:pPr marL="0" indent="0">
              <a:buNone/>
            </a:pPr>
            <a:r>
              <a:rPr lang="sk-SK" sz="2400" b="1" dirty="0" err="1"/>
              <a:t>Hyperinflácia</a:t>
            </a:r>
            <a:endParaRPr lang="sk-SK" sz="2400" b="1" dirty="0"/>
          </a:p>
          <a:p>
            <a:pPr marL="0" indent="0">
              <a:buNone/>
            </a:pPr>
            <a:r>
              <a:rPr lang="sk-SK" sz="2400" dirty="0"/>
              <a:t> – </a:t>
            </a:r>
            <a:r>
              <a:rPr lang="sk-SK" sz="2400" dirty="0" err="1"/>
              <a:t>štvor</a:t>
            </a:r>
            <a:r>
              <a:rPr lang="sk-SK" sz="2400" dirty="0"/>
              <a:t> a viac ciferné tempo rastu cenovej hladiny</a:t>
            </a:r>
          </a:p>
          <a:p>
            <a:pPr marL="0" indent="0">
              <a:buNone/>
            </a:pPr>
            <a:r>
              <a:rPr lang="sk-SK" sz="2400" dirty="0"/>
              <a:t>- rozpad peňažného systému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3860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 err="1"/>
              <a:t>Hyperinflácia</a:t>
            </a:r>
            <a:r>
              <a:rPr lang="sk-SK" dirty="0"/>
              <a:t> - príklady</a:t>
            </a:r>
          </a:p>
        </p:txBody>
      </p:sp>
      <p:pic>
        <p:nvPicPr>
          <p:cNvPr id="7" name="Obrázok 5" descr="Bundesarchiv_Bild_102-00104,_Inflation,_Tapezieren_mit_Geldscheinen.jpg">
            <a:extLst>
              <a:ext uri="{FF2B5EF4-FFF2-40B4-BE49-F238E27FC236}">
                <a16:creationId xmlns:a16="http://schemas.microsoft.com/office/drawing/2014/main" id="{6E693866-AD36-8708-0F8F-D7639F74A7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53" y="1497711"/>
            <a:ext cx="3189348" cy="4361500"/>
          </a:xfrm>
          <a:prstGeom prst="rect">
            <a:avLst/>
          </a:prstGeom>
        </p:spPr>
      </p:pic>
      <p:pic>
        <p:nvPicPr>
          <p:cNvPr id="8" name="Obrázok 4" descr="zimbabwe-inflation.jpg">
            <a:extLst>
              <a:ext uri="{FF2B5EF4-FFF2-40B4-BE49-F238E27FC236}">
                <a16:creationId xmlns:a16="http://schemas.microsoft.com/office/drawing/2014/main" id="{BC3C17F6-2D0F-9E3F-C257-842658509C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1216" y="1497709"/>
            <a:ext cx="3083578" cy="4361499"/>
          </a:xfrm>
          <a:prstGeom prst="rect">
            <a:avLst/>
          </a:prstGeom>
        </p:spPr>
      </p:pic>
      <p:pic>
        <p:nvPicPr>
          <p:cNvPr id="9" name="Zástupný symbol obsahu 4" descr="sweeping-paper-money-from-the-streets.jpg">
            <a:extLst>
              <a:ext uri="{FF2B5EF4-FFF2-40B4-BE49-F238E27FC236}">
                <a16:creationId xmlns:a16="http://schemas.microsoft.com/office/drawing/2014/main" id="{7C4AC7F2-9B9F-7635-1BA2-736239C15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30810" y="1497709"/>
            <a:ext cx="2990643" cy="4361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766654-E0C1-E55B-EE00-3CFC791E514D}"/>
              </a:ext>
            </a:extLst>
          </p:cNvPr>
          <p:cNvSpPr txBox="1"/>
          <p:nvPr/>
        </p:nvSpPr>
        <p:spPr>
          <a:xfrm>
            <a:off x="1251286" y="5859208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Nemecko (1922)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5B730-C5F6-2408-B082-B51EA7D641CE}"/>
              </a:ext>
            </a:extLst>
          </p:cNvPr>
          <p:cNvSpPr txBox="1"/>
          <p:nvPr/>
        </p:nvSpPr>
        <p:spPr>
          <a:xfrm>
            <a:off x="8792807" y="5859208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Maďarsko (1946)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42897-29DA-C48C-B360-5E716AE0BBF8}"/>
              </a:ext>
            </a:extLst>
          </p:cNvPr>
          <p:cNvSpPr txBox="1"/>
          <p:nvPr/>
        </p:nvSpPr>
        <p:spPr>
          <a:xfrm>
            <a:off x="5029200" y="5883272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Zimbabwe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 err="1"/>
              <a:t>Hyperinflácia</a:t>
            </a:r>
            <a:r>
              <a:rPr lang="sk-SK" dirty="0"/>
              <a:t> – príklady (Zimbabwe)</a:t>
            </a:r>
          </a:p>
        </p:txBody>
      </p:sp>
      <p:pic>
        <p:nvPicPr>
          <p:cNvPr id="5" name="Obrázok 6" descr="hyperinflation.jpg">
            <a:extLst>
              <a:ext uri="{FF2B5EF4-FFF2-40B4-BE49-F238E27FC236}">
                <a16:creationId xmlns:a16="http://schemas.microsoft.com/office/drawing/2014/main" id="{DC94E563-5075-E851-D1D4-1DA4408FD4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9461" y="1357168"/>
            <a:ext cx="2464258" cy="2134752"/>
          </a:xfrm>
          <a:prstGeom prst="rect">
            <a:avLst/>
          </a:prstGeom>
        </p:spPr>
      </p:pic>
      <p:pic>
        <p:nvPicPr>
          <p:cNvPr id="6" name="Obrázok 7" descr="at resto.jpg">
            <a:extLst>
              <a:ext uri="{FF2B5EF4-FFF2-40B4-BE49-F238E27FC236}">
                <a16:creationId xmlns:a16="http://schemas.microsoft.com/office/drawing/2014/main" id="{28A4DEC1-6AD1-BAEB-9694-9FE2EB3455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0645" y="3537013"/>
            <a:ext cx="3434096" cy="2264357"/>
          </a:xfrm>
          <a:prstGeom prst="rect">
            <a:avLst/>
          </a:prstGeom>
        </p:spPr>
      </p:pic>
      <p:pic>
        <p:nvPicPr>
          <p:cNvPr id="13" name="Obrázok 4" descr="100 billion.jpg">
            <a:extLst>
              <a:ext uri="{FF2B5EF4-FFF2-40B4-BE49-F238E27FC236}">
                <a16:creationId xmlns:a16="http://schemas.microsoft.com/office/drawing/2014/main" id="{1F61BB55-386A-8311-6D76-389C039139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5278" y="3673484"/>
            <a:ext cx="3617219" cy="2259028"/>
          </a:xfrm>
          <a:prstGeom prst="rect">
            <a:avLst/>
          </a:prstGeom>
        </p:spPr>
      </p:pic>
      <p:pic>
        <p:nvPicPr>
          <p:cNvPr id="14" name="Zástupný symbol obsahu 4" descr="zim-dollars-toilet-paper.jpg">
            <a:extLst>
              <a:ext uri="{FF2B5EF4-FFF2-40B4-BE49-F238E27FC236}">
                <a16:creationId xmlns:a16="http://schemas.microsoft.com/office/drawing/2014/main" id="{F0DF9121-9F3E-AABB-B507-213587CEB8C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6609" y="1401642"/>
            <a:ext cx="2727739" cy="20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5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/>
              <a:t>Formy inflácie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3E5F1E-5A82-5E2F-C11B-EB58AE0E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68" y="1497711"/>
            <a:ext cx="7711554" cy="455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/>
              <a:t>Dopytová</a:t>
            </a:r>
          </a:p>
          <a:p>
            <a:pPr marL="0" indent="0">
              <a:buNone/>
            </a:pPr>
            <a:r>
              <a:rPr lang="sk-SK" sz="2400"/>
              <a:t>– rast miezd je rýchlejší ako rast produktivity práce</a:t>
            </a:r>
          </a:p>
          <a:p>
            <a:pPr marL="0" indent="0">
              <a:buNone/>
            </a:pPr>
            <a:r>
              <a:rPr lang="sk-SK" sz="2400" b="1"/>
              <a:t>Nákladová </a:t>
            </a:r>
          </a:p>
          <a:p>
            <a:pPr marL="0" indent="0">
              <a:buNone/>
            </a:pPr>
            <a:r>
              <a:rPr lang="sk-SK" sz="2400"/>
              <a:t>– rast cien vstupov (energie, ropa)</a:t>
            </a:r>
          </a:p>
          <a:p>
            <a:pPr marL="0" indent="0">
              <a:buNone/>
            </a:pPr>
            <a:r>
              <a:rPr lang="sk-SK" sz="2400" b="1"/>
              <a:t>Proporcionálna</a:t>
            </a:r>
          </a:p>
          <a:p>
            <a:pPr marL="0" indent="0">
              <a:buNone/>
            </a:pPr>
            <a:r>
              <a:rPr lang="sk-SK" sz="2400"/>
              <a:t> – rastú ceny ale pomer cien sa nemení</a:t>
            </a:r>
          </a:p>
          <a:p>
            <a:pPr marL="0" indent="0">
              <a:buNone/>
            </a:pPr>
            <a:r>
              <a:rPr lang="sk-SK" sz="2400" b="1"/>
              <a:t>Neproporcionálna</a:t>
            </a:r>
          </a:p>
          <a:p>
            <a:pPr marL="0" indent="0">
              <a:buNone/>
            </a:pPr>
            <a:r>
              <a:rPr lang="sk-SK" sz="2400"/>
              <a:t> – rastú ceny a mení sa pomer cien</a:t>
            </a:r>
          </a:p>
          <a:p>
            <a:pPr marL="0" indent="0">
              <a:buNone/>
            </a:pPr>
            <a:r>
              <a:rPr lang="sk-SK" sz="2400" b="1"/>
              <a:t>Očakávaná</a:t>
            </a:r>
          </a:p>
          <a:p>
            <a:pPr marL="0" indent="0">
              <a:buNone/>
            </a:pPr>
            <a:r>
              <a:rPr lang="sk-SK" sz="2400"/>
              <a:t> – rast cien ľudia a firmy očakávajú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9218" name="Picture 2" descr="Čo je to inflácia, ako a prečo vzniká + kalkulačka | Peniaze.sk">
            <a:extLst>
              <a:ext uri="{FF2B5EF4-FFF2-40B4-BE49-F238E27FC236}">
                <a16:creationId xmlns:a16="http://schemas.microsoft.com/office/drawing/2014/main" id="{5421C6DA-5E95-A1A1-3EC0-CB7ADED2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4" y="3172827"/>
            <a:ext cx="5023185" cy="27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/>
              <a:t>Formy inflácie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3E5F1E-5A82-5E2F-C11B-EB58AE0E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68" y="1497711"/>
            <a:ext cx="7711554" cy="455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/>
              <a:t>Otvorená</a:t>
            </a:r>
          </a:p>
          <a:p>
            <a:pPr marL="0" indent="0">
              <a:buNone/>
            </a:pPr>
            <a:r>
              <a:rPr lang="sk-SK" sz="2400" dirty="0"/>
              <a:t>– viditeľný rast cien</a:t>
            </a:r>
          </a:p>
          <a:p>
            <a:pPr marL="0" indent="0">
              <a:buNone/>
            </a:pPr>
            <a:r>
              <a:rPr lang="sk-SK" sz="2400" b="1" dirty="0"/>
              <a:t>Skrytá </a:t>
            </a:r>
          </a:p>
          <a:p>
            <a:pPr marL="0" indent="0">
              <a:buNone/>
            </a:pPr>
            <a:r>
              <a:rPr lang="sk-SK" sz="2400" dirty="0"/>
              <a:t>– prejavuje sa nedostatkom tovaru</a:t>
            </a:r>
          </a:p>
          <a:p>
            <a:pPr marL="0" indent="0">
              <a:buNone/>
            </a:pPr>
            <a:r>
              <a:rPr lang="sk-SK" sz="2400" b="1" dirty="0"/>
              <a:t>Importovaná</a:t>
            </a:r>
          </a:p>
          <a:p>
            <a:pPr marL="0" indent="0">
              <a:buNone/>
            </a:pPr>
            <a:r>
              <a:rPr lang="sk-SK" sz="2400" dirty="0"/>
              <a:t> – rast cien sa prelieva medzi krajinami</a:t>
            </a:r>
          </a:p>
          <a:p>
            <a:pPr marL="0" indent="0">
              <a:buNone/>
            </a:pPr>
            <a:r>
              <a:rPr lang="sk-SK" sz="2400" b="1" dirty="0"/>
              <a:t>Zmiešaná</a:t>
            </a:r>
          </a:p>
          <a:p>
            <a:pPr marL="0" indent="0">
              <a:buNone/>
            </a:pPr>
            <a:r>
              <a:rPr lang="sk-SK" sz="2400" dirty="0"/>
              <a:t> – rast cien je mixom rôznych faktorov</a:t>
            </a:r>
          </a:p>
          <a:p>
            <a:pPr marL="0" indent="0">
              <a:buNone/>
            </a:pPr>
            <a:r>
              <a:rPr lang="sk-SK" sz="2400" b="1" dirty="0"/>
              <a:t>Potlačená (blokovaná)</a:t>
            </a:r>
          </a:p>
          <a:p>
            <a:pPr marL="0" indent="0">
              <a:buNone/>
            </a:pPr>
            <a:r>
              <a:rPr lang="sk-SK" sz="2400" dirty="0"/>
              <a:t> – rast cien je výsledkom regulácie</a:t>
            </a:r>
          </a:p>
        </p:txBody>
      </p:sp>
      <p:pic>
        <p:nvPicPr>
          <p:cNvPr id="9218" name="Picture 2" descr="Čo je to inflácia, ako a prečo vzniká + kalkulačka | Peniaze.sk">
            <a:extLst>
              <a:ext uri="{FF2B5EF4-FFF2-40B4-BE49-F238E27FC236}">
                <a16:creationId xmlns:a16="http://schemas.microsoft.com/office/drawing/2014/main" id="{5421C6DA-5E95-A1A1-3EC0-CB7ADED2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84" y="3587515"/>
            <a:ext cx="4269205" cy="23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nflácia na Slovensku je najvyššia za desať rokov, vyššie ceny boli vo  všetkých 12 sledovaných odboroch - SITA Financie">
            <a:extLst>
              <a:ext uri="{FF2B5EF4-FFF2-40B4-BE49-F238E27FC236}">
                <a16:creationId xmlns:a16="http://schemas.microsoft.com/office/drawing/2014/main" id="{20D36B1C-94F6-919A-5B31-69672EF1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19" y="656744"/>
            <a:ext cx="4140769" cy="22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7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Dopytom ťahaná inflácia 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9B98C3-BCFF-C0C8-F5E0-82E5A9D97A3D}"/>
              </a:ext>
            </a:extLst>
          </p:cNvPr>
          <p:cNvSpPr txBox="1">
            <a:spLocks noChangeArrowheads="1"/>
          </p:cNvSpPr>
          <p:nvPr/>
        </p:nvSpPr>
        <p:spPr>
          <a:xfrm>
            <a:off x="694509" y="1876926"/>
            <a:ext cx="10936017" cy="449179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súvisí so vznikom dopytového inflačného impulzu a z jeho akomodácie centrálnou bankou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Inflačný impulz vychádza z tlaku na AD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Ak centrálna banka akomoduje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inflačný impulz, t.j. zvýši peňažnú zásobu,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vzniká inflácia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4160D-E92E-8501-72B1-1FAA3BADCDFB}"/>
              </a:ext>
            </a:extLst>
          </p:cNvPr>
          <p:cNvGrpSpPr/>
          <p:nvPr/>
        </p:nvGrpSpPr>
        <p:grpSpPr>
          <a:xfrm>
            <a:off x="6769768" y="2460625"/>
            <a:ext cx="4988259" cy="3747670"/>
            <a:chOff x="220663" y="1408113"/>
            <a:chExt cx="5040312" cy="4032250"/>
          </a:xfrm>
        </p:grpSpPr>
        <p:sp>
          <p:nvSpPr>
            <p:cNvPr id="12" name="Line 3">
              <a:extLst>
                <a:ext uri="{FF2B5EF4-FFF2-40B4-BE49-F238E27FC236}">
                  <a16:creationId xmlns:a16="http://schemas.microsoft.com/office/drawing/2014/main" id="{A5B5D3F9-888B-75E4-6E3D-15D4EAD5D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63" y="1408113"/>
              <a:ext cx="0" cy="403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81C4C177-D421-6B43-6AE6-FFF559DC2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63" y="4935538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6385A145-33C1-3247-639F-1CF9EC1AD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950" y="1984375"/>
              <a:ext cx="0" cy="2951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Arc 6">
              <a:extLst>
                <a:ext uri="{FF2B5EF4-FFF2-40B4-BE49-F238E27FC236}">
                  <a16:creationId xmlns:a16="http://schemas.microsoft.com/office/drawing/2014/main" id="{192967DF-0DA4-4698-301B-289C2B54952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587500" y="2055813"/>
              <a:ext cx="2400300" cy="2085975"/>
            </a:xfrm>
            <a:custGeom>
              <a:avLst/>
              <a:gdLst>
                <a:gd name="T0" fmla="*/ 0 w 22108"/>
                <a:gd name="T1" fmla="*/ 521490949 h 21600"/>
                <a:gd name="T2" fmla="*/ 2147483646 w 22108"/>
                <a:gd name="T3" fmla="*/ 2147483646 h 21600"/>
                <a:gd name="T4" fmla="*/ 2147483646 w 22108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2108"/>
                <a:gd name="T10" fmla="*/ 0 h 21600"/>
                <a:gd name="T11" fmla="*/ 22108 w 221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08" h="21600" fill="none" extrusionOk="0">
                  <a:moveTo>
                    <a:pt x="-1" y="5"/>
                  </a:moveTo>
                  <a:cubicBezTo>
                    <a:pt x="169" y="1"/>
                    <a:pt x="338" y="-1"/>
                    <a:pt x="508" y="0"/>
                  </a:cubicBezTo>
                  <a:cubicBezTo>
                    <a:pt x="12437" y="0"/>
                    <a:pt x="22108" y="9670"/>
                    <a:pt x="22108" y="21600"/>
                  </a:cubicBezTo>
                </a:path>
                <a:path w="22108" h="21600" stroke="0" extrusionOk="0">
                  <a:moveTo>
                    <a:pt x="-1" y="5"/>
                  </a:moveTo>
                  <a:cubicBezTo>
                    <a:pt x="169" y="1"/>
                    <a:pt x="338" y="-1"/>
                    <a:pt x="508" y="0"/>
                  </a:cubicBezTo>
                  <a:cubicBezTo>
                    <a:pt x="12437" y="0"/>
                    <a:pt x="22108" y="9670"/>
                    <a:pt x="22108" y="21600"/>
                  </a:cubicBezTo>
                  <a:lnTo>
                    <a:pt x="508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AD</a:t>
              </a:r>
            </a:p>
          </p:txBody>
        </p:sp>
        <p:sp>
          <p:nvSpPr>
            <p:cNvPr id="16" name="Arc 7">
              <a:extLst>
                <a:ext uri="{FF2B5EF4-FFF2-40B4-BE49-F238E27FC236}">
                  <a16:creationId xmlns:a16="http://schemas.microsoft.com/office/drawing/2014/main" id="{6F816D81-D16A-0351-C549-1F8BC9CE6BC7}"/>
                </a:ext>
              </a:extLst>
            </p:cNvPr>
            <p:cNvSpPr>
              <a:spLocks/>
            </p:cNvSpPr>
            <p:nvPr/>
          </p:nvSpPr>
          <p:spPr bwMode="auto">
            <a:xfrm rot="5842909">
              <a:off x="1624013" y="1968500"/>
              <a:ext cx="2012950" cy="20891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Arc 8">
              <a:extLst>
                <a:ext uri="{FF2B5EF4-FFF2-40B4-BE49-F238E27FC236}">
                  <a16:creationId xmlns:a16="http://schemas.microsoft.com/office/drawing/2014/main" id="{82C24916-17E3-C222-2626-62D2358782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379663" y="1479550"/>
              <a:ext cx="2616200" cy="2085975"/>
            </a:xfrm>
            <a:custGeom>
              <a:avLst/>
              <a:gdLst>
                <a:gd name="T0" fmla="*/ 0 w 22108"/>
                <a:gd name="T1" fmla="*/ 521490949 h 21600"/>
                <a:gd name="T2" fmla="*/ 2147483646 w 22108"/>
                <a:gd name="T3" fmla="*/ 2147483646 h 21600"/>
                <a:gd name="T4" fmla="*/ 2147483646 w 22108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2108"/>
                <a:gd name="T10" fmla="*/ 0 h 21600"/>
                <a:gd name="T11" fmla="*/ 22108 w 221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08" h="21600" fill="none" extrusionOk="0">
                  <a:moveTo>
                    <a:pt x="-1" y="5"/>
                  </a:moveTo>
                  <a:cubicBezTo>
                    <a:pt x="169" y="1"/>
                    <a:pt x="338" y="-1"/>
                    <a:pt x="508" y="0"/>
                  </a:cubicBezTo>
                  <a:cubicBezTo>
                    <a:pt x="12437" y="0"/>
                    <a:pt x="22108" y="9670"/>
                    <a:pt x="22108" y="21600"/>
                  </a:cubicBezTo>
                </a:path>
                <a:path w="22108" h="21600" stroke="0" extrusionOk="0">
                  <a:moveTo>
                    <a:pt x="-1" y="5"/>
                  </a:moveTo>
                  <a:cubicBezTo>
                    <a:pt x="169" y="1"/>
                    <a:pt x="338" y="-1"/>
                    <a:pt x="508" y="0"/>
                  </a:cubicBezTo>
                  <a:cubicBezTo>
                    <a:pt x="12437" y="0"/>
                    <a:pt x="22108" y="9670"/>
                    <a:pt x="22108" y="21600"/>
                  </a:cubicBezTo>
                  <a:lnTo>
                    <a:pt x="508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AD</a:t>
              </a:r>
              <a:r>
                <a:rPr lang="sk-SK" altLang="sk-SK" sz="2000" baseline="-25000"/>
                <a:t>1</a:t>
              </a: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9580F79F-EDA1-2D07-52A6-002CCA5F9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125" y="3711575"/>
              <a:ext cx="0" cy="1296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F05C8D60-B539-C4A4-A8FC-6C6715276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7725" y="3135313"/>
              <a:ext cx="0" cy="187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BB0D2DFD-3BC9-63A2-DD04-F4CCC4412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713" y="4935538"/>
              <a:ext cx="504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Y</a:t>
              </a: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FD208D80-6C25-3B92-E977-3B458B9C8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0" y="1408113"/>
              <a:ext cx="504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P</a:t>
              </a: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C0215DB-4E22-6D48-64CB-98F9F02F5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050" y="1847850"/>
              <a:ext cx="5746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AS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C29BDD7B-C260-9786-4695-9B5948919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788" y="4935538"/>
              <a:ext cx="603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Y</a:t>
              </a:r>
              <a:r>
                <a:rPr lang="sk-SK" altLang="sk-SK" sz="2000" baseline="-25000"/>
                <a:t>0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E1F34BA4-74E0-E1E8-AD7E-43251AF51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388" y="4935538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Y</a:t>
              </a:r>
              <a:r>
                <a:rPr lang="sk-SK" altLang="sk-SK" sz="2000" baseline="-25000"/>
                <a:t>1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B900D13A-60D2-3B65-413C-6DB05674C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25" y="4935538"/>
              <a:ext cx="576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Y</a:t>
              </a:r>
              <a:r>
                <a:rPr lang="sk-SK" altLang="sk-SK" sz="2000" baseline="-25000"/>
                <a:t>p</a:t>
              </a: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D68B423F-95E5-0D54-243B-320538219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913" y="3268663"/>
              <a:ext cx="647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E</a:t>
              </a:r>
              <a:r>
                <a:rPr lang="sk-SK" altLang="sk-SK" sz="2000" baseline="-25000"/>
                <a:t>0</a:t>
              </a:r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E7545B7F-CC80-16DB-CDE5-79835E254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025" y="2641600"/>
              <a:ext cx="647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/>
                <a:t>E</a:t>
              </a:r>
              <a:r>
                <a:rPr lang="sk-SK" altLang="sk-SK" sz="2000" baseline="-25000"/>
                <a:t>1</a:t>
              </a: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20A34FA6-FA7B-A946-0C52-10D55D1BE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338" y="3208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5585C2B-7602-888B-8713-87FF210CE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6425" y="2343150"/>
              <a:ext cx="503238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cxnSp>
          <p:nvCxnSpPr>
            <p:cNvPr id="30" name="Rovná spojnica 28">
              <a:extLst>
                <a:ext uri="{FF2B5EF4-FFF2-40B4-BE49-F238E27FC236}">
                  <a16:creationId xmlns:a16="http://schemas.microsoft.com/office/drawing/2014/main" id="{D0862EE6-D943-9929-5D61-C586A0029B9C}"/>
                </a:ext>
              </a:extLst>
            </p:cNvPr>
            <p:cNvCxnSpPr/>
            <p:nvPr/>
          </p:nvCxnSpPr>
          <p:spPr>
            <a:xfrm rot="10800000">
              <a:off x="658813" y="3717925"/>
              <a:ext cx="1865312" cy="158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nica 29">
              <a:extLst>
                <a:ext uri="{FF2B5EF4-FFF2-40B4-BE49-F238E27FC236}">
                  <a16:creationId xmlns:a16="http://schemas.microsoft.com/office/drawing/2014/main" id="{3F66DBE3-6EB2-E34E-7A0D-1BE306C83026}"/>
                </a:ext>
              </a:extLst>
            </p:cNvPr>
            <p:cNvCxnSpPr/>
            <p:nvPr/>
          </p:nvCxnSpPr>
          <p:spPr>
            <a:xfrm rot="10800000">
              <a:off x="658813" y="3121025"/>
              <a:ext cx="2700337" cy="793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24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Nákladmi tlačená inflácia 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9B98C3-BCFF-C0C8-F5E0-82E5A9D97A3D}"/>
              </a:ext>
            </a:extLst>
          </p:cNvPr>
          <p:cNvSpPr txBox="1">
            <a:spLocks noChangeArrowheads="1"/>
          </p:cNvSpPr>
          <p:nvPr/>
        </p:nvSpPr>
        <p:spPr>
          <a:xfrm>
            <a:off x="694509" y="1876926"/>
            <a:ext cx="10936017" cy="449179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súvisí so vznikom ponukového inflačného impulzu a z jeho akomodácie centrálnou bankou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Inflačný impulz vychádza z tlaku na AS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Ak centrálna banka akomoduje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inflačný impulz, t.j. zvýši peňažnú zásobu,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vzniká inflácia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sk-SK" sz="2400" kern="0" dirty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Spôsobuje ju zvýšenie nákladov, cien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Vstupov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2400" kern="0" dirty="0">
                <a:latin typeface="+mj-lt"/>
              </a:rPr>
              <a:t>Môžeme ju označiť ako mzdovú infláciu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391EF-69B9-1552-38C9-DD081708689D}"/>
              </a:ext>
            </a:extLst>
          </p:cNvPr>
          <p:cNvGrpSpPr/>
          <p:nvPr/>
        </p:nvGrpSpPr>
        <p:grpSpPr>
          <a:xfrm>
            <a:off x="6994358" y="2336466"/>
            <a:ext cx="4503133" cy="3839745"/>
            <a:chOff x="147638" y="1492250"/>
            <a:chExt cx="4159250" cy="4032250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0485F5E9-303C-C04B-42A8-054599A02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163" y="1492250"/>
              <a:ext cx="0" cy="403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A5705067-70B0-9D2D-B4DC-6CC9B1541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1650" y="2068513"/>
              <a:ext cx="0" cy="29511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Arc 6">
              <a:extLst>
                <a:ext uri="{FF2B5EF4-FFF2-40B4-BE49-F238E27FC236}">
                  <a16:creationId xmlns:a16="http://schemas.microsoft.com/office/drawing/2014/main" id="{FB565BE8-F030-912A-7DC6-C3C20FD2898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00200" y="2139950"/>
              <a:ext cx="2400300" cy="2085975"/>
            </a:xfrm>
            <a:custGeom>
              <a:avLst/>
              <a:gdLst>
                <a:gd name="T0" fmla="*/ 0 w 22108"/>
                <a:gd name="T1" fmla="*/ 521490949 h 21600"/>
                <a:gd name="T2" fmla="*/ 2147483646 w 22108"/>
                <a:gd name="T3" fmla="*/ 2147483646 h 21600"/>
                <a:gd name="T4" fmla="*/ 2147483646 w 22108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2108"/>
                <a:gd name="T10" fmla="*/ 0 h 21600"/>
                <a:gd name="T11" fmla="*/ 22108 w 221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08" h="21600" fill="none" extrusionOk="0">
                  <a:moveTo>
                    <a:pt x="-1" y="5"/>
                  </a:moveTo>
                  <a:cubicBezTo>
                    <a:pt x="169" y="1"/>
                    <a:pt x="338" y="-1"/>
                    <a:pt x="508" y="0"/>
                  </a:cubicBezTo>
                  <a:cubicBezTo>
                    <a:pt x="12437" y="0"/>
                    <a:pt x="22108" y="9670"/>
                    <a:pt x="22108" y="21600"/>
                  </a:cubicBezTo>
                </a:path>
                <a:path w="22108" h="21600" stroke="0" extrusionOk="0">
                  <a:moveTo>
                    <a:pt x="-1" y="5"/>
                  </a:moveTo>
                  <a:cubicBezTo>
                    <a:pt x="169" y="1"/>
                    <a:pt x="338" y="-1"/>
                    <a:pt x="508" y="0"/>
                  </a:cubicBezTo>
                  <a:cubicBezTo>
                    <a:pt x="12437" y="0"/>
                    <a:pt x="22108" y="9670"/>
                    <a:pt x="22108" y="21600"/>
                  </a:cubicBezTo>
                  <a:lnTo>
                    <a:pt x="508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/>
                <a:t>		</a:t>
              </a:r>
              <a:r>
                <a:rPr lang="sk-SK" altLang="sk-SK" sz="2000" b="1"/>
                <a:t>AD</a:t>
              </a:r>
            </a:p>
          </p:txBody>
        </p:sp>
        <p:sp>
          <p:nvSpPr>
            <p:cNvPr id="7" name="Arc 7">
              <a:extLst>
                <a:ext uri="{FF2B5EF4-FFF2-40B4-BE49-F238E27FC236}">
                  <a16:creationId xmlns:a16="http://schemas.microsoft.com/office/drawing/2014/main" id="{1D485C76-970B-7324-B91D-DB0003CD61E0}"/>
                </a:ext>
              </a:extLst>
            </p:cNvPr>
            <p:cNvSpPr>
              <a:spLocks/>
            </p:cNvSpPr>
            <p:nvPr/>
          </p:nvSpPr>
          <p:spPr bwMode="auto">
            <a:xfrm rot="5842909">
              <a:off x="1636713" y="2052638"/>
              <a:ext cx="2012950" cy="20891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FBD4EF24-FAAD-C4F1-7D41-2C80E5646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750" y="5019675"/>
              <a:ext cx="7191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Y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4445B034-EBC0-725A-4595-28EA75F04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8" y="1492250"/>
              <a:ext cx="504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P</a:t>
              </a:r>
            </a:p>
          </p:txBody>
        </p:sp>
        <p:sp>
          <p:nvSpPr>
            <p:cNvPr id="32" name="Text Box 12">
              <a:extLst>
                <a:ext uri="{FF2B5EF4-FFF2-40B4-BE49-F238E27FC236}">
                  <a16:creationId xmlns:a16="http://schemas.microsoft.com/office/drawing/2014/main" id="{AA90C697-41E4-AA13-EBB0-C5AB58498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300" y="2165350"/>
              <a:ext cx="790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AS</a:t>
              </a:r>
            </a:p>
          </p:txBody>
        </p:sp>
        <p:sp>
          <p:nvSpPr>
            <p:cNvPr id="33" name="Text Box 13">
              <a:extLst>
                <a:ext uri="{FF2B5EF4-FFF2-40B4-BE49-F238E27FC236}">
                  <a16:creationId xmlns:a16="http://schemas.microsoft.com/office/drawing/2014/main" id="{47A524C4-9936-1261-BA63-0E940554C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38" y="3533775"/>
              <a:ext cx="6492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P</a:t>
              </a:r>
              <a:r>
                <a:rPr lang="sk-SK" altLang="sk-SK" sz="2000" b="1" baseline="-25000"/>
                <a:t>0</a:t>
              </a:r>
            </a:p>
          </p:txBody>
        </p: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0749B112-2235-F598-8819-090EC3F5E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032375"/>
              <a:ext cx="5064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Y</a:t>
              </a:r>
              <a:r>
                <a:rPr lang="sk-SK" altLang="sk-SK" sz="2000" b="1" baseline="-25000"/>
                <a:t>0</a:t>
              </a:r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EA94F24F-AC6C-588B-27AD-0CB48668B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725" y="5019675"/>
              <a:ext cx="5032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 dirty="0" err="1"/>
                <a:t>Y</a:t>
              </a:r>
              <a:r>
                <a:rPr lang="sk-SK" altLang="sk-SK" sz="2000" b="1" baseline="-25000" dirty="0" err="1"/>
                <a:t>p</a:t>
              </a:r>
              <a:endParaRPr lang="sk-SK" altLang="sk-SK" sz="2000" b="1" baseline="-25000" dirty="0"/>
            </a:p>
          </p:txBody>
        </p:sp>
        <p:sp>
          <p:nvSpPr>
            <p:cNvPr id="36" name="Text Box 16">
              <a:extLst>
                <a:ext uri="{FF2B5EF4-FFF2-40B4-BE49-F238E27FC236}">
                  <a16:creationId xmlns:a16="http://schemas.microsoft.com/office/drawing/2014/main" id="{2ED98F63-B7F7-1BF0-4E99-27B5B3F12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725" y="3378200"/>
              <a:ext cx="647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E</a:t>
              </a:r>
              <a:r>
                <a:rPr lang="sk-SK" altLang="sk-SK" sz="2000" b="1" baseline="-25000"/>
                <a:t>0</a:t>
              </a:r>
            </a:p>
          </p:txBody>
        </p:sp>
        <p:sp>
          <p:nvSpPr>
            <p:cNvPr id="37" name="Arc 17">
              <a:extLst>
                <a:ext uri="{FF2B5EF4-FFF2-40B4-BE49-F238E27FC236}">
                  <a16:creationId xmlns:a16="http://schemas.microsoft.com/office/drawing/2014/main" id="{8D4934DE-A12F-7CCE-E736-D12C6D656E7E}"/>
                </a:ext>
              </a:extLst>
            </p:cNvPr>
            <p:cNvSpPr>
              <a:spLocks/>
            </p:cNvSpPr>
            <p:nvPr/>
          </p:nvSpPr>
          <p:spPr bwMode="auto">
            <a:xfrm rot="5842909">
              <a:off x="1135063" y="1525588"/>
              <a:ext cx="2012950" cy="20891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8" name="Text Box 21">
              <a:extLst>
                <a:ext uri="{FF2B5EF4-FFF2-40B4-BE49-F238E27FC236}">
                  <a16:creationId xmlns:a16="http://schemas.microsoft.com/office/drawing/2014/main" id="{F3BABB4F-E8DA-74B9-167B-A29773120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63" y="5019675"/>
              <a:ext cx="504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Y</a:t>
              </a:r>
              <a:r>
                <a:rPr lang="sk-SK" altLang="sk-SK" sz="2000" b="1" baseline="-25000"/>
                <a:t>1</a:t>
              </a:r>
            </a:p>
          </p:txBody>
        </p:sp>
        <p:sp>
          <p:nvSpPr>
            <p:cNvPr id="39" name="Text Box 22">
              <a:extLst>
                <a:ext uri="{FF2B5EF4-FFF2-40B4-BE49-F238E27FC236}">
                  <a16:creationId xmlns:a16="http://schemas.microsoft.com/office/drawing/2014/main" id="{19AEE9A7-B883-2E20-D418-48FED1DA4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50" y="2994025"/>
              <a:ext cx="5032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P</a:t>
              </a:r>
              <a:r>
                <a:rPr lang="sk-SK" altLang="sk-SK" sz="2000" b="1" baseline="-25000"/>
                <a:t>1</a:t>
              </a:r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BD8ABA87-ADE8-F0E0-C9E6-08BD98CA7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6600" y="33639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2D1CBB7E-03C1-C599-220D-CE3FB89B6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8263" y="3076575"/>
              <a:ext cx="288925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2" name="Text Box 25">
              <a:extLst>
                <a:ext uri="{FF2B5EF4-FFF2-40B4-BE49-F238E27FC236}">
                  <a16:creationId xmlns:a16="http://schemas.microsoft.com/office/drawing/2014/main" id="{3C4D035B-FDD2-6A44-EDFB-40A9719D5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2860675"/>
              <a:ext cx="5762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sk-SK" sz="2000" b="1"/>
                <a:t>E</a:t>
              </a:r>
              <a:r>
                <a:rPr lang="sk-SK" altLang="sk-SK" sz="2000" b="1" baseline="-25000"/>
                <a:t>1</a:t>
              </a:r>
            </a:p>
          </p:txBody>
        </p:sp>
        <p:cxnSp>
          <p:nvCxnSpPr>
            <p:cNvPr id="43" name="Rovná spojnica 28">
              <a:extLst>
                <a:ext uri="{FF2B5EF4-FFF2-40B4-BE49-F238E27FC236}">
                  <a16:creationId xmlns:a16="http://schemas.microsoft.com/office/drawing/2014/main" id="{A6F2AF27-5D2F-5310-C6F1-199A7214631A}"/>
                </a:ext>
              </a:extLst>
            </p:cNvPr>
            <p:cNvCxnSpPr>
              <a:endCxn id="38" idx="0"/>
            </p:cNvCxnSpPr>
            <p:nvPr/>
          </p:nvCxnSpPr>
          <p:spPr>
            <a:xfrm rot="5400000">
              <a:off x="1140619" y="4160044"/>
              <a:ext cx="1716087" cy="317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ovná spojnica 32">
              <a:extLst>
                <a:ext uri="{FF2B5EF4-FFF2-40B4-BE49-F238E27FC236}">
                  <a16:creationId xmlns:a16="http://schemas.microsoft.com/office/drawing/2014/main" id="{F45D1C68-33A0-D58A-906F-D9DBA6CB350A}"/>
                </a:ext>
              </a:extLst>
            </p:cNvPr>
            <p:cNvCxnSpPr/>
            <p:nvPr/>
          </p:nvCxnSpPr>
          <p:spPr>
            <a:xfrm rot="16200000" flipH="1">
              <a:off x="1951038" y="4413250"/>
              <a:ext cx="1206500" cy="127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ovná spojnica 35">
              <a:extLst>
                <a:ext uri="{FF2B5EF4-FFF2-40B4-BE49-F238E27FC236}">
                  <a16:creationId xmlns:a16="http://schemas.microsoft.com/office/drawing/2014/main" id="{2EB08AEC-83CA-8C37-D851-932176A6FB6D}"/>
                </a:ext>
              </a:extLst>
            </p:cNvPr>
            <p:cNvCxnSpPr/>
            <p:nvPr/>
          </p:nvCxnSpPr>
          <p:spPr>
            <a:xfrm rot="10800000">
              <a:off x="682625" y="3803650"/>
              <a:ext cx="1878013" cy="158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ovná spojnica 37">
              <a:extLst>
                <a:ext uri="{FF2B5EF4-FFF2-40B4-BE49-F238E27FC236}">
                  <a16:creationId xmlns:a16="http://schemas.microsoft.com/office/drawing/2014/main" id="{EB62E952-764D-2512-D99D-BA9D687A5FB5}"/>
                </a:ext>
              </a:extLst>
            </p:cNvPr>
            <p:cNvCxnSpPr/>
            <p:nvPr/>
          </p:nvCxnSpPr>
          <p:spPr>
            <a:xfrm rot="10800000">
              <a:off x="669925" y="3279775"/>
              <a:ext cx="1330325" cy="158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ovná spojnica 39">
              <a:extLst>
                <a:ext uri="{FF2B5EF4-FFF2-40B4-BE49-F238E27FC236}">
                  <a16:creationId xmlns:a16="http://schemas.microsoft.com/office/drawing/2014/main" id="{14499193-866F-4E94-A7DE-57AE6CA3AC12}"/>
                </a:ext>
              </a:extLst>
            </p:cNvPr>
            <p:cNvCxnSpPr/>
            <p:nvPr/>
          </p:nvCxnSpPr>
          <p:spPr>
            <a:xfrm>
              <a:off x="341313" y="5022850"/>
              <a:ext cx="3816350" cy="25400"/>
            </a:xfrm>
            <a:prstGeom prst="line">
              <a:avLst/>
            </a:prstGeom>
            <a:ln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13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Dôsledky inflácie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3E5F1E-5A82-5E2F-C11B-EB58AE0E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06258"/>
            <a:ext cx="7519049" cy="429348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400" dirty="0"/>
              <a:t>Spôsobuje celkovú ekonomickú nerovnováhu s negatívnymi dopadmi na výrobu aj spotrebu</a:t>
            </a:r>
          </a:p>
          <a:p>
            <a:pPr>
              <a:buFontTx/>
              <a:buChar char="-"/>
            </a:pPr>
            <a:r>
              <a:rPr lang="sk-SK" sz="2400" dirty="0"/>
              <a:t>Klesajú reálne príjmy obyvateľstva</a:t>
            </a:r>
          </a:p>
          <a:p>
            <a:pPr>
              <a:buFontTx/>
              <a:buChar char="-"/>
            </a:pPr>
            <a:r>
              <a:rPr lang="sk-SK" sz="2400" dirty="0"/>
              <a:t>Mení sa štruktúra spotreby</a:t>
            </a:r>
          </a:p>
          <a:p>
            <a:pPr>
              <a:buFontTx/>
              <a:buChar char="-"/>
            </a:pPr>
            <a:r>
              <a:rPr lang="sk-SK" sz="2400" dirty="0"/>
              <a:t>Postihuje majetok a dôchodky obyvateľstva</a:t>
            </a:r>
          </a:p>
          <a:p>
            <a:pPr>
              <a:buFontTx/>
              <a:buChar char="-"/>
            </a:pPr>
            <a:r>
              <a:rPr lang="sk-SK" sz="2400" dirty="0"/>
              <a:t>Ak je miera inflácie vyššia ako nominálna úroková miera, hodnota vkladov a pôžičiek absolútne klesá. Dlžníci získavajú a veritelia strácajú</a:t>
            </a:r>
          </a:p>
          <a:p>
            <a:pPr>
              <a:buFontTx/>
              <a:buChar char="-"/>
            </a:pPr>
            <a:r>
              <a:rPr lang="sk-SK" sz="2400" dirty="0"/>
              <a:t>Klesá kúpyschopnosť obyvateľstva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11266" name="Picture 2" descr="Znepokojivé správy od našich susedov: Inflácia ich poriadne zasiahla!  Takéto má dôsledky | Nový Čas">
            <a:extLst>
              <a:ext uri="{FF2B5EF4-FFF2-40B4-BE49-F238E27FC236}">
                <a16:creationId xmlns:a16="http://schemas.microsoft.com/office/drawing/2014/main" id="{F9876320-D73B-A649-EA2C-09FE2768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66" y="69761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Čo je to inflácia, ako a prečo vzniká + kalkulačka | Peniaze.sk">
            <a:extLst>
              <a:ext uri="{FF2B5EF4-FFF2-40B4-BE49-F238E27FC236}">
                <a16:creationId xmlns:a16="http://schemas.microsoft.com/office/drawing/2014/main" id="{36125241-F603-4A51-1625-7D3FC40A3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66" y="2566987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ôsledky inflácie - Definujte obchodné podmienky">
            <a:extLst>
              <a:ext uri="{FF2B5EF4-FFF2-40B4-BE49-F238E27FC236}">
                <a16:creationId xmlns:a16="http://schemas.microsoft.com/office/drawing/2014/main" id="{541F01A4-3E27-B3A7-7E83-77A3DA8B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66" y="4560188"/>
            <a:ext cx="2857500" cy="14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7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46" y="1150161"/>
            <a:ext cx="7122707" cy="1317522"/>
          </a:xfrm>
        </p:spPr>
        <p:txBody>
          <a:bodyPr>
            <a:normAutofit/>
          </a:bodyPr>
          <a:lstStyle/>
          <a:p>
            <a:pPr algn="ctr"/>
            <a:r>
              <a:rPr lang="sk-SK" sz="1800" dirty="0"/>
              <a:t>Podpora rozvoja kľúčových kompetencií žiakov stredných škôl v digitalizovanom školskom prostredí</a:t>
            </a:r>
            <a:br>
              <a:rPr lang="sk-SK" sz="1800" dirty="0"/>
            </a:br>
            <a:endParaRPr lang="sk-SK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46" y="2653226"/>
            <a:ext cx="2847079" cy="67061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51" y="2677995"/>
            <a:ext cx="2542252" cy="56088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829" y="2653226"/>
            <a:ext cx="1639966" cy="56088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756088" y="4038689"/>
            <a:ext cx="7122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SPOZNAJ SVET EKONÓMIE A FINANCIÍ A UROB </a:t>
            </a:r>
            <a:endParaRPr lang="sk-SK" sz="3200" b="1" dirty="0"/>
          </a:p>
          <a:p>
            <a:pPr algn="ctr"/>
            <a:r>
              <a:rPr lang="en-US" sz="3200" b="1" dirty="0"/>
              <a:t>V</a:t>
            </a:r>
            <a:r>
              <a:rPr lang="sk-SK" sz="3200" b="1" dirty="0"/>
              <a:t> </a:t>
            </a:r>
            <a:r>
              <a:rPr lang="en-US" sz="3200" b="1" dirty="0"/>
              <a:t>NICH SVOJE PRVÉ ROZHODNUTIA</a:t>
            </a:r>
          </a:p>
        </p:txBody>
      </p:sp>
    </p:spTree>
    <p:extLst>
      <p:ext uri="{BB962C8B-B14F-4D97-AF65-F5344CB8AC3E}">
        <p14:creationId xmlns:p14="http://schemas.microsoft.com/office/powerpoint/2010/main" val="316468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Náklady inflácie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3E5F1E-5A82-5E2F-C11B-EB58AE0E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17502"/>
            <a:ext cx="7519049" cy="469453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400" dirty="0"/>
              <a:t>Náklady na ošúchané podrážky</a:t>
            </a:r>
          </a:p>
          <a:p>
            <a:pPr>
              <a:buFontTx/>
              <a:buChar char="-"/>
            </a:pPr>
            <a:r>
              <a:rPr lang="sk-SK" sz="2400" dirty="0"/>
              <a:t>Šum v cenovom systéme</a:t>
            </a:r>
          </a:p>
          <a:p>
            <a:pPr>
              <a:buFontTx/>
              <a:buChar char="-"/>
            </a:pPr>
            <a:r>
              <a:rPr lang="sk-SK" sz="2400" dirty="0"/>
              <a:t>Náklady jedálneho lístka</a:t>
            </a:r>
          </a:p>
          <a:p>
            <a:pPr>
              <a:buFontTx/>
              <a:buChar char="-"/>
            </a:pPr>
            <a:r>
              <a:rPr lang="sk-SK" sz="2400" dirty="0"/>
              <a:t>Deformácia daňového systému</a:t>
            </a:r>
          </a:p>
          <a:p>
            <a:pPr>
              <a:buFontTx/>
              <a:buChar char="-"/>
            </a:pPr>
            <a:r>
              <a:rPr lang="sk-SK" sz="2400" dirty="0"/>
              <a:t>Neočakávané prerozdelenie bohatstva</a:t>
            </a:r>
          </a:p>
          <a:p>
            <a:pPr>
              <a:buFontTx/>
              <a:buChar char="-"/>
            </a:pPr>
            <a:r>
              <a:rPr lang="sk-SK" sz="2400" dirty="0"/>
              <a:t>Narušenie dlhodobých plánov</a:t>
            </a:r>
          </a:p>
          <a:p>
            <a:pPr>
              <a:buFontTx/>
              <a:buChar char="-"/>
            </a:pPr>
            <a:r>
              <a:rPr lang="sk-SK" sz="2400" dirty="0"/>
              <a:t>Znovurozdeľuje dôchodky</a:t>
            </a:r>
          </a:p>
          <a:p>
            <a:pPr>
              <a:buFontTx/>
              <a:buChar char="-"/>
            </a:pPr>
            <a:r>
              <a:rPr lang="sk-SK" sz="2400" dirty="0"/>
              <a:t>Narušuje cenové relácie</a:t>
            </a:r>
          </a:p>
          <a:p>
            <a:pPr>
              <a:buFontTx/>
              <a:buChar char="-"/>
            </a:pPr>
            <a:r>
              <a:rPr lang="sk-SK" sz="2400" dirty="0"/>
              <a:t>Zosilňujú sa sociálne nerovnosti</a:t>
            </a:r>
          </a:p>
          <a:p>
            <a:pPr>
              <a:buFontTx/>
              <a:buChar char="-"/>
            </a:pPr>
            <a:r>
              <a:rPr lang="sk-SK" sz="2400" dirty="0"/>
              <a:t>Náklady v menovej oblasti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12290" name="Picture 2" descr="Inflácia v eurozóne opäť klesla. Vyhrané ale zďaleka nie je">
            <a:extLst>
              <a:ext uri="{FF2B5EF4-FFF2-40B4-BE49-F238E27FC236}">
                <a16:creationId xmlns:a16="http://schemas.microsoft.com/office/drawing/2014/main" id="{D41F16E4-5C81-5B32-4BC0-3F9B0F87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66" y="62864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flácia pod lupou: Pravda v praxi | Wishmaker.sk">
            <a:extLst>
              <a:ext uri="{FF2B5EF4-FFF2-40B4-BE49-F238E27FC236}">
                <a16:creationId xmlns:a16="http://schemas.microsoft.com/office/drawing/2014/main" id="{923323C3-CB3A-7E92-4F34-F7AE1B83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66" y="2557462"/>
            <a:ext cx="2857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Známa značka predstavila zničené tenisky. Predávajú sa za takmer 2000 eur -  zHumor">
            <a:extLst>
              <a:ext uri="{FF2B5EF4-FFF2-40B4-BE49-F238E27FC236}">
                <a16:creationId xmlns:a16="http://schemas.microsoft.com/office/drawing/2014/main" id="{D954489C-C1DB-FDF9-1A67-C566A053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08" y="3764771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Menu. Registration For The List Menu. Menu List. Composition Menu. Royalty  Free SVG, Cliparts, Vectors, And Stock Illustration. Image 33099027.">
            <a:extLst>
              <a:ext uri="{FF2B5EF4-FFF2-40B4-BE49-F238E27FC236}">
                <a16:creationId xmlns:a16="http://schemas.microsoft.com/office/drawing/2014/main" id="{6B52A865-003E-5770-FD5E-6E41EC51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08" y="552034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Návrh systému daňového manažmentu - Strojárstvo / Strojírenství">
            <a:extLst>
              <a:ext uri="{FF2B5EF4-FFF2-40B4-BE49-F238E27FC236}">
                <a16:creationId xmlns:a16="http://schemas.microsoft.com/office/drawing/2014/main" id="{E799B5F8-9600-7E60-D5C7-6E4E36A0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66" y="4486276"/>
            <a:ext cx="2857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3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Liečenie inflácie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3E5F1E-5A82-5E2F-C11B-EB58AE0E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9" y="1417502"/>
            <a:ext cx="8071853" cy="4694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/>
              <a:t>metóda „</a:t>
            </a:r>
            <a:r>
              <a:rPr lang="sk-SK" sz="2400" b="1" dirty="0" err="1"/>
              <a:t>cold</a:t>
            </a:r>
            <a:r>
              <a:rPr lang="sk-SK" sz="2400" b="1" dirty="0"/>
              <a:t> </a:t>
            </a:r>
            <a:r>
              <a:rPr lang="sk-SK" sz="2400" b="1" dirty="0" err="1"/>
              <a:t>turkey</a:t>
            </a:r>
            <a:r>
              <a:rPr lang="sk-SK" sz="2400" b="1" dirty="0"/>
              <a:t>“</a:t>
            </a:r>
          </a:p>
          <a:p>
            <a:pPr>
              <a:buFontTx/>
              <a:buChar char="-"/>
            </a:pPr>
            <a:r>
              <a:rPr lang="sk-SK" sz="2400" dirty="0"/>
              <a:t>realizácia </a:t>
            </a:r>
            <a:r>
              <a:rPr lang="sk-SK" sz="2400" dirty="0" err="1"/>
              <a:t>antiinflačnej</a:t>
            </a:r>
            <a:r>
              <a:rPr lang="sk-SK" sz="2400" dirty="0"/>
              <a:t> politiky, kde sa počas určitého obdobia znížia ceny tovarov </a:t>
            </a:r>
          </a:p>
          <a:p>
            <a:pPr>
              <a:buFontTx/>
              <a:buChar char="-"/>
            </a:pPr>
            <a:r>
              <a:rPr lang="sk-SK" sz="2400" dirty="0"/>
              <a:t>náhle a výrazné zníženie AD</a:t>
            </a:r>
          </a:p>
          <a:p>
            <a:pPr>
              <a:buFontTx/>
              <a:buChar char="-"/>
            </a:pPr>
            <a:r>
              <a:rPr lang="sk-SK" sz="2400" dirty="0"/>
              <a:t>nákladom je pokles produktu, vysoká nezamestnanosť, hlbšia ale časovo kratšia recesia</a:t>
            </a:r>
          </a:p>
          <a:p>
            <a:pPr marL="0" indent="0">
              <a:buNone/>
            </a:pPr>
            <a:r>
              <a:rPr lang="sk-SK" sz="2400" b="1" dirty="0" err="1"/>
              <a:t>gradualistická</a:t>
            </a:r>
            <a:r>
              <a:rPr lang="sk-SK" sz="2400" b="1" dirty="0"/>
              <a:t> metóda</a:t>
            </a:r>
          </a:p>
          <a:p>
            <a:pPr>
              <a:buFontTx/>
              <a:buChar char="-"/>
            </a:pPr>
            <a:r>
              <a:rPr lang="sk-SK" sz="2400" dirty="0"/>
              <a:t>postupné znižovanie AD</a:t>
            </a:r>
          </a:p>
          <a:p>
            <a:pPr>
              <a:buFontTx/>
              <a:buChar char="-"/>
            </a:pPr>
            <a:r>
              <a:rPr lang="sk-SK" sz="2400" dirty="0"/>
              <a:t>pomalý pokles inflácie, postupný pokles produktu, </a:t>
            </a:r>
          </a:p>
          <a:p>
            <a:pPr>
              <a:buFontTx/>
              <a:buChar char="-"/>
            </a:pPr>
            <a:r>
              <a:rPr lang="sk-SK" sz="2400" dirty="0"/>
              <a:t>recesia je miernejšia, pokles </a:t>
            </a:r>
          </a:p>
        </p:txBody>
      </p:sp>
      <p:pic>
        <p:nvPicPr>
          <p:cNvPr id="13314" name="Picture 2" descr="Všetko o domácom chove moriek | Urob si sám">
            <a:extLst>
              <a:ext uri="{FF2B5EF4-FFF2-40B4-BE49-F238E27FC236}">
                <a16:creationId xmlns:a16="http://schemas.microsoft.com/office/drawing/2014/main" id="{9122F6C0-606F-8AD2-C782-A61BD5CA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55" y="529390"/>
            <a:ext cx="3303571" cy="2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limák záhradný – Wikipédia">
            <a:extLst>
              <a:ext uri="{FF2B5EF4-FFF2-40B4-BE49-F238E27FC236}">
                <a16:creationId xmlns:a16="http://schemas.microsoft.com/office/drawing/2014/main" id="{7D0E6BBD-6EF0-8FED-AC03-378E5B36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54" y="3790590"/>
            <a:ext cx="3303571" cy="22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6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 descr="Obrázok, na ktorom je vektorová grafika, hračka&#10;&#10;Automaticky generovaný popis">
            <a:extLst>
              <a:ext uri="{FF2B5EF4-FFF2-40B4-BE49-F238E27FC236}">
                <a16:creationId xmlns:a16="http://schemas.microsoft.com/office/drawing/2014/main" id="{28B58E2A-BF44-42B5-8176-7728613E6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976" y="152638"/>
            <a:ext cx="5000289" cy="6102158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5BB8792-4BDB-474E-9C1E-31BC1C8671CF}"/>
              </a:ext>
            </a:extLst>
          </p:cNvPr>
          <p:cNvSpPr txBox="1"/>
          <p:nvPr/>
        </p:nvSpPr>
        <p:spPr>
          <a:xfrm>
            <a:off x="8037576" y="5638576"/>
            <a:ext cx="2600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Zdroj : pngtree.com, pngkit.com</a:t>
            </a:r>
          </a:p>
        </p:txBody>
      </p:sp>
    </p:spTree>
    <p:extLst>
      <p:ext uri="{BB962C8B-B14F-4D97-AF65-F5344CB8AC3E}">
        <p14:creationId xmlns:p14="http://schemas.microsoft.com/office/powerpoint/2010/main" val="27518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EA4F11-73E7-45BC-B976-2C735AFC7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2663" y="719138"/>
          <a:ext cx="76850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3317083" imgH="9387892" progId="Word.Document.12">
                  <p:embed/>
                </p:oleObj>
              </mc:Choice>
              <mc:Fallback>
                <p:oleObj name="Document" r:id="rId3" imgW="13317083" imgH="938789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4EA4F11-73E7-45BC-B976-2C735AFC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663" y="719138"/>
                        <a:ext cx="76850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9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F87F81C-14CF-49AC-93D0-DD6752FCBACC}"/>
              </a:ext>
            </a:extLst>
          </p:cNvPr>
          <p:cNvSpPr txBox="1">
            <a:spLocks/>
          </p:cNvSpPr>
          <p:nvPr/>
        </p:nvSpPr>
        <p:spPr>
          <a:xfrm>
            <a:off x="1079083" y="2606768"/>
            <a:ext cx="10521950" cy="2071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.AppleSystemUIFont" charset="-12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5400" b="1" dirty="0"/>
              <a:t>Inflácia, </a:t>
            </a:r>
            <a:r>
              <a:rPr lang="sk-SK" sz="5400" b="1" dirty="0" err="1"/>
              <a:t>dezinflácia</a:t>
            </a:r>
            <a:r>
              <a:rPr lang="sk-SK" sz="5400" b="1" dirty="0"/>
              <a:t> a deflácia</a:t>
            </a:r>
          </a:p>
        </p:txBody>
      </p:sp>
    </p:spTree>
    <p:extLst>
      <p:ext uri="{BB962C8B-B14F-4D97-AF65-F5344CB8AC3E}">
        <p14:creationId xmlns:p14="http://schemas.microsoft.com/office/powerpoint/2010/main" val="427680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dnes dozviem?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2761606"/>
            <a:ext cx="9224191" cy="309245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Prečo by sme mali vedieť niečo viac o inflácii a deflácii?</a:t>
            </a:r>
          </a:p>
          <a:p>
            <a:endParaRPr lang="sk-SK" dirty="0"/>
          </a:p>
          <a:p>
            <a:r>
              <a:rPr lang="sk-SK" dirty="0"/>
              <a:t>Ako nás ovplyvňuje rast / pokles cien? Môžeme sa brániť?</a:t>
            </a:r>
          </a:p>
          <a:p>
            <a:endParaRPr lang="sk-SK" dirty="0"/>
          </a:p>
          <a:p>
            <a:r>
              <a:rPr lang="sk-SK" dirty="0"/>
              <a:t>Môžu banky cieliť infláciu?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853" y="195328"/>
            <a:ext cx="1816893" cy="181689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435889" y="2048945"/>
            <a:ext cx="296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istockphoto.com</a:t>
            </a:r>
          </a:p>
        </p:txBody>
      </p:sp>
    </p:spTree>
    <p:extLst>
      <p:ext uri="{BB962C8B-B14F-4D97-AF65-F5344CB8AC3E}">
        <p14:creationId xmlns:p14="http://schemas.microsoft.com/office/powerpoint/2010/main" val="157817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77" y="1129827"/>
            <a:ext cx="4794420" cy="47944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Teória – strašiak všetkých študentov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747834"/>
            <a:ext cx="750300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/>
              <a:t>Inflácia </a:t>
            </a:r>
          </a:p>
          <a:p>
            <a:pPr>
              <a:buFontTx/>
              <a:buChar char="-"/>
            </a:pPr>
            <a:r>
              <a:rPr lang="sk-SK" dirty="0"/>
              <a:t>je vždy a všade peňažným javom</a:t>
            </a:r>
          </a:p>
          <a:p>
            <a:pPr>
              <a:buFontTx/>
              <a:buChar char="-"/>
            </a:pPr>
            <a:r>
              <a:rPr lang="sk-SK" dirty="0"/>
              <a:t>Inflácia je choroba</a:t>
            </a:r>
          </a:p>
          <a:p>
            <a:pPr>
              <a:buFontTx/>
              <a:buChar char="-"/>
            </a:pPr>
            <a:r>
              <a:rPr lang="sk-SK" dirty="0"/>
              <a:t>Prejavuje sa dlhodobým rastom cenovej hladiny</a:t>
            </a:r>
          </a:p>
          <a:p>
            <a:pPr>
              <a:buFontTx/>
              <a:buChar char="-"/>
            </a:pPr>
            <a:r>
              <a:rPr lang="sk-SK" dirty="0"/>
              <a:t>Prejavuje sa trvalým znižovaním kúpnej sily peňazí</a:t>
            </a:r>
          </a:p>
          <a:p>
            <a:pPr>
              <a:buFontTx/>
              <a:buChar char="-"/>
            </a:pPr>
            <a:r>
              <a:rPr lang="sk-SK" dirty="0"/>
              <a:t>Ide o rast všetkých cien</a:t>
            </a:r>
          </a:p>
          <a:p>
            <a:pPr marL="0" indent="0">
              <a:buNone/>
            </a:pPr>
            <a:r>
              <a:rPr lang="sk-SK" dirty="0" err="1"/>
              <a:t>Dezinflácia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Pokles miery inflácie</a:t>
            </a:r>
          </a:p>
          <a:p>
            <a:pPr marL="0" indent="0">
              <a:buNone/>
            </a:pPr>
            <a:r>
              <a:rPr lang="sk-SK" dirty="0"/>
              <a:t>Deflácia</a:t>
            </a:r>
          </a:p>
          <a:p>
            <a:pPr>
              <a:buFontTx/>
              <a:buChar char="-"/>
            </a:pPr>
            <a:r>
              <a:rPr lang="sk-SK" dirty="0"/>
              <a:t>Znižovanie cenovej hladiny </a:t>
            </a:r>
          </a:p>
          <a:p>
            <a:pPr>
              <a:buFontTx/>
              <a:buChar char="-"/>
            </a:pPr>
            <a:r>
              <a:rPr lang="sk-SK" dirty="0"/>
              <a:t>Opak inflácie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8899841" y="5492913"/>
            <a:ext cx="296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istockphoto.com</a:t>
            </a:r>
          </a:p>
        </p:txBody>
      </p:sp>
    </p:spTree>
    <p:extLst>
      <p:ext uri="{BB962C8B-B14F-4D97-AF65-F5344CB8AC3E}">
        <p14:creationId xmlns:p14="http://schemas.microsoft.com/office/powerpoint/2010/main" val="352359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Ako sa meria inflácia?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04986"/>
            <a:ext cx="11104777" cy="4351338"/>
          </a:xfrm>
        </p:spPr>
        <p:txBody>
          <a:bodyPr>
            <a:normAutofit/>
          </a:bodyPr>
          <a:lstStyle/>
          <a:p>
            <a:r>
              <a:rPr lang="sk-SK" dirty="0"/>
              <a:t>Sleduje vývoj cien v koši reprezentatívnych tovarov a služieb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Index spotrebiteľských cien</a:t>
            </a:r>
          </a:p>
          <a:p>
            <a:pPr marL="0" indent="0">
              <a:buNone/>
            </a:pPr>
            <a:r>
              <a:rPr lang="sk-SK" dirty="0"/>
              <a:t>Index cien výrobcov</a:t>
            </a:r>
          </a:p>
          <a:p>
            <a:pPr marL="0" indent="0">
              <a:buNone/>
            </a:pPr>
            <a:r>
              <a:rPr lang="sk-SK" dirty="0"/>
              <a:t>Deflátor HDP</a:t>
            </a:r>
          </a:p>
          <a:p>
            <a:endParaRPr lang="sk-SK" dirty="0"/>
          </a:p>
          <a:p>
            <a:r>
              <a:rPr lang="sk-SK" dirty="0"/>
              <a:t>Miera inflácie je zmena cenovej hladiny meranej indexom spotrebiteľských cien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D3B4984-15D7-D2DC-9E36-196A6709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91" y="2449848"/>
            <a:ext cx="4404726" cy="2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Ako sa meria inflácia v EÚ?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04986"/>
            <a:ext cx="11104777" cy="4351338"/>
          </a:xfrm>
        </p:spPr>
        <p:txBody>
          <a:bodyPr>
            <a:normAutofit/>
          </a:bodyPr>
          <a:lstStyle/>
          <a:p>
            <a:r>
              <a:rPr lang="sk-SK" dirty="0"/>
              <a:t>Sleduje vývoj cien v koši reprezentatívnych tovarov a služieb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Harmonizovaný index spotrebiteľských cien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Porovnáva ceny v krajinách EÚ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D3B4984-15D7-D2DC-9E36-196A6709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60" y="3781927"/>
            <a:ext cx="4404726" cy="2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5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Rozdiely v meraniach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2403768"/>
            <a:ext cx="11280572" cy="3451601"/>
          </a:xfrm>
        </p:spPr>
        <p:txBody>
          <a:bodyPr>
            <a:normAutofit/>
          </a:bodyPr>
          <a:lstStyle/>
          <a:p>
            <a:r>
              <a:rPr lang="sk-SK" dirty="0"/>
              <a:t>CPI meria zmeny cien reprezentatívneho koša tovarov a služieb, deflátor HDP meria zmeny cien všetkých tovarov a služieb</a:t>
            </a:r>
          </a:p>
          <a:p>
            <a:r>
              <a:rPr lang="sk-SK" dirty="0"/>
              <a:t>deflátor HDP zahŕňa tovary a služby vyprodukované v domácej ekonomike a importované tovary a služby sa nezaratúvajú, ceny importu sú však zahrnuté v indexe CPI</a:t>
            </a:r>
          </a:p>
          <a:p>
            <a:r>
              <a:rPr lang="sk-SK" dirty="0"/>
              <a:t>index CPI vychádza zo zafixovaných váh tovarov a služieb spotrebného koša, zatiaľ čo deflátor HDP má variabilné váhy </a:t>
            </a:r>
          </a:p>
        </p:txBody>
      </p:sp>
      <p:pic>
        <p:nvPicPr>
          <p:cNvPr id="1028" name="Picture 4" descr="What Is a Meter? Definition and Calculations">
            <a:extLst>
              <a:ext uri="{FF2B5EF4-FFF2-40B4-BE49-F238E27FC236}">
                <a16:creationId xmlns:a16="http://schemas.microsoft.com/office/drawing/2014/main" id="{01D039CE-CDE2-0623-79BF-D5762E8B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9" y="541587"/>
            <a:ext cx="453891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0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1723"/>
      </a:dk1>
      <a:lt1>
        <a:srgbClr val="FFFFFF"/>
      </a:lt1>
      <a:dk2>
        <a:srgbClr val="434349"/>
      </a:dk2>
      <a:lt2>
        <a:srgbClr val="DFDFE6"/>
      </a:lt2>
      <a:accent1>
        <a:srgbClr val="C0202E"/>
      </a:accent1>
      <a:accent2>
        <a:srgbClr val="EE2441"/>
      </a:accent2>
      <a:accent3>
        <a:srgbClr val="F26C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7193</TotalTime>
  <Words>816</Words>
  <Application>Microsoft Office PowerPoint</Application>
  <PresentationFormat>Širokouhlá</PresentationFormat>
  <Paragraphs>195</Paragraphs>
  <Slides>22</Slides>
  <Notes>17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.AppleSystemUIFont</vt:lpstr>
      <vt:lpstr>Arial</vt:lpstr>
      <vt:lpstr>Calibri</vt:lpstr>
      <vt:lpstr>Century Gothic</vt:lpstr>
      <vt:lpstr>Office Theme</vt:lpstr>
      <vt:lpstr>Document</vt:lpstr>
      <vt:lpstr>Prezentácia programu PowerPoint</vt:lpstr>
      <vt:lpstr>Podpora rozvoja kľúčových kompetencií žiakov stredných škôl v digitalizovanom školskom prostredí </vt:lpstr>
      <vt:lpstr>Prezentácia programu PowerPoint</vt:lpstr>
      <vt:lpstr>Prezentácia programu PowerPoint</vt:lpstr>
      <vt:lpstr>Čo sa dnes dozviem?</vt:lpstr>
      <vt:lpstr>Teória – strašiak všetkých študentov</vt:lpstr>
      <vt:lpstr>Ako sa meria inflácia?</vt:lpstr>
      <vt:lpstr>Ako sa meria inflácia v EÚ?</vt:lpstr>
      <vt:lpstr>Rozdiely v meraniach</vt:lpstr>
      <vt:lpstr>Čistá versus jadrová inflácia</vt:lpstr>
      <vt:lpstr>Čistá versus jadrová inflácia</vt:lpstr>
      <vt:lpstr>Formy inflácie</vt:lpstr>
      <vt:lpstr>Hyperinflácia - príklady</vt:lpstr>
      <vt:lpstr>Hyperinflácia – príklady (Zimbabwe)</vt:lpstr>
      <vt:lpstr>Formy inflácie</vt:lpstr>
      <vt:lpstr>Formy inflácie</vt:lpstr>
      <vt:lpstr>Dopytom ťahaná inflácia  </vt:lpstr>
      <vt:lpstr>Nákladmi tlačená inflácia  </vt:lpstr>
      <vt:lpstr>Dôsledky inflácie</vt:lpstr>
      <vt:lpstr>Náklady inflácie</vt:lpstr>
      <vt:lpstr>Liečenie inflácie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Jana Šipošová | NHF EU v Bratislave</dc:creator>
  <cp:lastModifiedBy>Jana Siposova</cp:lastModifiedBy>
  <cp:revision>47</cp:revision>
  <cp:lastPrinted>2022-03-17T14:10:03Z</cp:lastPrinted>
  <dcterms:created xsi:type="dcterms:W3CDTF">2022-02-18T12:34:33Z</dcterms:created>
  <dcterms:modified xsi:type="dcterms:W3CDTF">2023-05-30T07:07:04Z</dcterms:modified>
</cp:coreProperties>
</file>